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82" r:id="rId1"/>
  </p:sldMasterIdLst>
  <p:notesMasterIdLst>
    <p:notesMasterId r:id="rId38"/>
  </p:notesMasterIdLst>
  <p:sldIdLst>
    <p:sldId id="381" r:id="rId2"/>
    <p:sldId id="257" r:id="rId3"/>
    <p:sldId id="392" r:id="rId4"/>
    <p:sldId id="287" r:id="rId5"/>
    <p:sldId id="386" r:id="rId6"/>
    <p:sldId id="301" r:id="rId7"/>
    <p:sldId id="278" r:id="rId8"/>
    <p:sldId id="307" r:id="rId9"/>
    <p:sldId id="315" r:id="rId10"/>
    <p:sldId id="316" r:id="rId11"/>
    <p:sldId id="317" r:id="rId12"/>
    <p:sldId id="390" r:id="rId13"/>
    <p:sldId id="318" r:id="rId14"/>
    <p:sldId id="319" r:id="rId15"/>
    <p:sldId id="323" r:id="rId16"/>
    <p:sldId id="324" r:id="rId17"/>
    <p:sldId id="325" r:id="rId18"/>
    <p:sldId id="327" r:id="rId19"/>
    <p:sldId id="330" r:id="rId20"/>
    <p:sldId id="334" r:id="rId21"/>
    <p:sldId id="337" r:id="rId22"/>
    <p:sldId id="341" r:id="rId23"/>
    <p:sldId id="343" r:id="rId24"/>
    <p:sldId id="387" r:id="rId25"/>
    <p:sldId id="344" r:id="rId26"/>
    <p:sldId id="352" r:id="rId27"/>
    <p:sldId id="388" r:id="rId28"/>
    <p:sldId id="358" r:id="rId29"/>
    <p:sldId id="362" r:id="rId30"/>
    <p:sldId id="367" r:id="rId31"/>
    <p:sldId id="370" r:id="rId32"/>
    <p:sldId id="376" r:id="rId33"/>
    <p:sldId id="379" r:id="rId34"/>
    <p:sldId id="391" r:id="rId35"/>
    <p:sldId id="380" r:id="rId36"/>
    <p:sldId id="383" r:id="rId37"/>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Times New Roman" pitchFamily="18" charset="0"/>
        <a:ea typeface="+mn-ea"/>
        <a:cs typeface="+mn-cs"/>
      </a:defRPr>
    </a:lvl1pPr>
    <a:lvl2pPr marL="457200" algn="ctr" rtl="0" fontAlgn="base">
      <a:spcBef>
        <a:spcPct val="0"/>
      </a:spcBef>
      <a:spcAft>
        <a:spcPct val="0"/>
      </a:spcAft>
      <a:defRPr sz="2400" kern="1200">
        <a:solidFill>
          <a:schemeClr val="tx1"/>
        </a:solidFill>
        <a:latin typeface="Times New Roman" pitchFamily="18" charset="0"/>
        <a:ea typeface="+mn-ea"/>
        <a:cs typeface="+mn-cs"/>
      </a:defRPr>
    </a:lvl2pPr>
    <a:lvl3pPr marL="914400" algn="ctr" rtl="0" fontAlgn="base">
      <a:spcBef>
        <a:spcPct val="0"/>
      </a:spcBef>
      <a:spcAft>
        <a:spcPct val="0"/>
      </a:spcAft>
      <a:defRPr sz="2400" kern="1200">
        <a:solidFill>
          <a:schemeClr val="tx1"/>
        </a:solidFill>
        <a:latin typeface="Times New Roman" pitchFamily="18" charset="0"/>
        <a:ea typeface="+mn-ea"/>
        <a:cs typeface="+mn-cs"/>
      </a:defRPr>
    </a:lvl3pPr>
    <a:lvl4pPr marL="1371600" algn="ctr" rtl="0" fontAlgn="base">
      <a:spcBef>
        <a:spcPct val="0"/>
      </a:spcBef>
      <a:spcAft>
        <a:spcPct val="0"/>
      </a:spcAft>
      <a:defRPr sz="2400" kern="1200">
        <a:solidFill>
          <a:schemeClr val="tx1"/>
        </a:solidFill>
        <a:latin typeface="Times New Roman" pitchFamily="18" charset="0"/>
        <a:ea typeface="+mn-ea"/>
        <a:cs typeface="+mn-cs"/>
      </a:defRPr>
    </a:lvl4pPr>
    <a:lvl5pPr marL="1828800" algn="ctr"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6A90"/>
    <a:srgbClr val="333364"/>
    <a:srgbClr val="F1956B"/>
    <a:srgbClr val="E86025"/>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07" autoAdjust="0"/>
    <p:restoredTop sz="97786" autoAdjust="0"/>
  </p:normalViewPr>
  <p:slideViewPr>
    <p:cSldViewPr>
      <p:cViewPr varScale="1">
        <p:scale>
          <a:sx n="70" d="100"/>
          <a:sy n="70" d="100"/>
        </p:scale>
        <p:origin x="-1398" y="-108"/>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871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8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US"/>
          </a:p>
        </p:txBody>
      </p:sp>
      <p:sp>
        <p:nvSpPr>
          <p:cNvPr id="20582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737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82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83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US"/>
          </a:p>
        </p:txBody>
      </p:sp>
      <p:sp>
        <p:nvSpPr>
          <p:cNvPr id="20583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DCD99DA0-F9C4-4FF9-96FE-4B0AEFF1532F}" type="slidenum">
              <a:rPr lang="en-US"/>
              <a:pPr>
                <a:defRPr/>
              </a:pPr>
              <a:t>‹#›</a:t>
            </a:fld>
            <a:endParaRPr lang="en-US"/>
          </a:p>
        </p:txBody>
      </p:sp>
    </p:spTree>
    <p:extLst>
      <p:ext uri="{BB962C8B-B14F-4D97-AF65-F5344CB8AC3E}">
        <p14:creationId xmlns:p14="http://schemas.microsoft.com/office/powerpoint/2010/main" val="8836213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321B3104-BAE0-44C6-9336-529391CEF295}" type="slidenum">
              <a:rPr lang="en-US" altLang="en-US" sz="1200" smtClean="0">
                <a:latin typeface="Arial" charset="0"/>
              </a:rPr>
              <a:pPr eaLnBrk="1" hangingPunct="1"/>
              <a:t>1</a:t>
            </a:fld>
            <a:endParaRPr lang="en-US" altLang="en-US" sz="1200" smtClean="0">
              <a:latin typeface="Arial"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09BCBD3-6F78-490B-A0D4-81249A8A6DD1}" type="slidenum">
              <a:rPr lang="en-US" altLang="en-US" sz="1200" smtClean="0">
                <a:latin typeface="Arial" charset="0"/>
              </a:rPr>
              <a:pPr eaLnBrk="1" hangingPunct="1"/>
              <a:t>10</a:t>
            </a:fld>
            <a:endParaRPr lang="en-US" altLang="en-US" sz="1200" smtClean="0">
              <a:latin typeface="Arial" charset="0"/>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AF159A0-D0A2-4593-B796-DBA43B5F4434}" type="slidenum">
              <a:rPr lang="en-US" altLang="en-US" sz="1200" smtClean="0">
                <a:latin typeface="Arial" charset="0"/>
              </a:rPr>
              <a:pPr eaLnBrk="1" hangingPunct="1"/>
              <a:t>11</a:t>
            </a:fld>
            <a:endParaRPr lang="en-US" altLang="en-US" sz="1200" smtClean="0">
              <a:latin typeface="Arial"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D5BDB52D-946A-4BB3-8CAB-C45C8FF70A1D}" type="slidenum">
              <a:rPr lang="en-US" altLang="en-US" sz="1200" smtClean="0">
                <a:latin typeface="Arial" charset="0"/>
              </a:rPr>
              <a:pPr eaLnBrk="1" hangingPunct="1"/>
              <a:t>12</a:t>
            </a:fld>
            <a:endParaRPr lang="en-US" altLang="en-US" sz="1200" smtClean="0">
              <a:latin typeface="Arial"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2C890E2-F446-4877-809A-32846F65156D}" type="slidenum">
              <a:rPr lang="en-US" altLang="en-US" sz="1200" smtClean="0">
                <a:latin typeface="Arial" charset="0"/>
              </a:rPr>
              <a:pPr eaLnBrk="1" hangingPunct="1"/>
              <a:t>13</a:t>
            </a:fld>
            <a:endParaRPr lang="en-US" altLang="en-US" sz="1200" smtClean="0">
              <a:latin typeface="Arial"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527CD217-8B90-41B4-BC95-4E19CC9AFBE5}" type="slidenum">
              <a:rPr lang="en-US" altLang="en-US" sz="1200" smtClean="0">
                <a:latin typeface="Arial" charset="0"/>
              </a:rPr>
              <a:pPr eaLnBrk="1" hangingPunct="1"/>
              <a:t>14</a:t>
            </a:fld>
            <a:endParaRPr lang="en-US" altLang="en-US" sz="1200" smtClean="0">
              <a:latin typeface="Arial"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33302771-4AC8-49B2-BFC9-8BEC4F7F036E}" type="slidenum">
              <a:rPr lang="en-US" altLang="en-US" sz="1200" smtClean="0">
                <a:latin typeface="Arial" charset="0"/>
              </a:rPr>
              <a:pPr eaLnBrk="1" hangingPunct="1"/>
              <a:t>15</a:t>
            </a:fld>
            <a:endParaRPr lang="en-US" altLang="en-US" sz="1200" smtClean="0">
              <a:latin typeface="Arial" charset="0"/>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DE2974B-234F-4C8B-A3A5-DB824FAF94A3}" type="slidenum">
              <a:rPr lang="en-US" altLang="en-US" sz="1200" smtClean="0">
                <a:latin typeface="Arial" charset="0"/>
              </a:rPr>
              <a:pPr eaLnBrk="1" hangingPunct="1"/>
              <a:t>16</a:t>
            </a:fld>
            <a:endParaRPr lang="en-US" altLang="en-US" sz="1200" smtClean="0">
              <a:latin typeface="Arial"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5D80D36-421F-47D0-92DB-683BBEC23077}" type="slidenum">
              <a:rPr lang="en-US" altLang="en-US" sz="1200" smtClean="0">
                <a:latin typeface="Arial" charset="0"/>
              </a:rPr>
              <a:pPr eaLnBrk="1" hangingPunct="1"/>
              <a:t>17</a:t>
            </a:fld>
            <a:endParaRPr lang="en-US" altLang="en-US" sz="1200" smtClean="0">
              <a:latin typeface="Arial" charset="0"/>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5F576FCA-CA49-4B30-B7F0-ADC51C1600C1}" type="slidenum">
              <a:rPr lang="en-US" altLang="en-US" sz="1200" smtClean="0">
                <a:latin typeface="Arial" charset="0"/>
              </a:rPr>
              <a:pPr eaLnBrk="1" hangingPunct="1"/>
              <a:t>18</a:t>
            </a:fld>
            <a:endParaRPr lang="en-US" altLang="en-US" sz="1200" smtClean="0">
              <a:latin typeface="Arial"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z="100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1A8DA7A0-FBF7-4841-A808-44226A94CD16}" type="slidenum">
              <a:rPr lang="en-US" altLang="en-US" sz="1200" smtClean="0">
                <a:latin typeface="Arial" charset="0"/>
              </a:rPr>
              <a:pPr eaLnBrk="1" hangingPunct="1"/>
              <a:t>19</a:t>
            </a:fld>
            <a:endParaRPr lang="en-US" altLang="en-US" sz="1200" smtClean="0">
              <a:latin typeface="Arial" charset="0"/>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853B025D-078E-46DC-9D6E-6E28E22E6CEC}" type="slidenum">
              <a:rPr lang="en-US" altLang="en-US" sz="1200" smtClean="0">
                <a:latin typeface="Arial" charset="0"/>
              </a:rPr>
              <a:pPr eaLnBrk="1" hangingPunct="1"/>
              <a:t>2</a:t>
            </a:fld>
            <a:endParaRPr lang="en-US" altLang="en-US" sz="1200" smtClean="0">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10CCA15-7480-484A-8B42-08B9FC559A63}" type="slidenum">
              <a:rPr lang="en-US" altLang="en-US" sz="1200" smtClean="0">
                <a:latin typeface="Arial" charset="0"/>
              </a:rPr>
              <a:pPr eaLnBrk="1" hangingPunct="1"/>
              <a:t>20</a:t>
            </a:fld>
            <a:endParaRPr lang="en-US" altLang="en-US" sz="1200" smtClean="0">
              <a:latin typeface="Arial"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endParaRPr lang="en-US" altLang="en-US" sz="100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89C7B089-3EA6-44D9-960B-729CC8752A4A}" type="slidenum">
              <a:rPr lang="en-US" altLang="en-US" sz="1200" smtClean="0">
                <a:latin typeface="Arial" charset="0"/>
              </a:rPr>
              <a:pPr eaLnBrk="1" hangingPunct="1"/>
              <a:t>21</a:t>
            </a:fld>
            <a:endParaRPr lang="en-US" altLang="en-US" sz="1200" smtClean="0">
              <a:latin typeface="Arial" charset="0"/>
            </a:endParaRP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717B4BCE-462C-414B-9EF5-385959619BA5}" type="slidenum">
              <a:rPr lang="en-US" altLang="en-US" sz="1200" smtClean="0">
                <a:latin typeface="Arial" charset="0"/>
              </a:rPr>
              <a:pPr eaLnBrk="1" hangingPunct="1"/>
              <a:t>22</a:t>
            </a:fld>
            <a:endParaRPr lang="en-US" altLang="en-US" sz="1200" smtClean="0">
              <a:latin typeface="Arial" charset="0"/>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460A027E-963E-434B-A516-B4B69BBA9749}" type="slidenum">
              <a:rPr lang="en-US" altLang="en-US" sz="1200" smtClean="0">
                <a:latin typeface="Arial" charset="0"/>
              </a:rPr>
              <a:pPr eaLnBrk="1" hangingPunct="1"/>
              <a:t>23</a:t>
            </a:fld>
            <a:endParaRPr lang="en-US" altLang="en-US" sz="1200" smtClean="0">
              <a:latin typeface="Arial" charset="0"/>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C36BE9AE-FFFA-420B-90FE-86CE193E7737}" type="slidenum">
              <a:rPr lang="en-US" altLang="en-US" sz="1200" smtClean="0">
                <a:latin typeface="Arial" charset="0"/>
              </a:rPr>
              <a:pPr eaLnBrk="1" hangingPunct="1"/>
              <a:t>24</a:t>
            </a:fld>
            <a:endParaRPr lang="en-US" altLang="en-US" sz="1200" smtClean="0">
              <a:latin typeface="Arial" charset="0"/>
            </a:endParaRPr>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6798A17D-3850-4B58-A56D-9F4ABF5E6BC1}" type="slidenum">
              <a:rPr lang="en-US" altLang="en-US" sz="1200" smtClean="0">
                <a:latin typeface="Arial" charset="0"/>
              </a:rPr>
              <a:pPr eaLnBrk="1" hangingPunct="1"/>
              <a:t>25</a:t>
            </a:fld>
            <a:endParaRPr lang="en-US" altLang="en-US" sz="1200" smtClean="0">
              <a:latin typeface="Arial"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US" altLang="en-US" sz="100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73C7FCFD-DDCA-4555-AAFC-C1380DA72407}" type="slidenum">
              <a:rPr lang="en-US" altLang="en-US" sz="1200" smtClean="0">
                <a:latin typeface="Arial" charset="0"/>
              </a:rPr>
              <a:pPr eaLnBrk="1" hangingPunct="1"/>
              <a:t>26</a:t>
            </a:fld>
            <a:endParaRPr lang="en-US" altLang="en-US" sz="1200" smtClean="0">
              <a:latin typeface="Arial" charset="0"/>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723E79F-F589-42B9-BE19-46C3DD7AB856}" type="slidenum">
              <a:rPr lang="en-US" altLang="en-US" sz="1200" smtClean="0">
                <a:latin typeface="Arial" charset="0"/>
              </a:rPr>
              <a:pPr eaLnBrk="1" hangingPunct="1"/>
              <a:t>27</a:t>
            </a:fld>
            <a:endParaRPr lang="en-US" altLang="en-US" sz="1200" smtClean="0">
              <a:latin typeface="Arial" charset="0"/>
            </a:endParaRPr>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6674BC6-CB30-475B-8473-840A5FD71D2D}" type="slidenum">
              <a:rPr lang="en-US" altLang="en-US" sz="1200" smtClean="0">
                <a:latin typeface="Arial" charset="0"/>
              </a:rPr>
              <a:pPr eaLnBrk="1" hangingPunct="1"/>
              <a:t>28</a:t>
            </a:fld>
            <a:endParaRPr lang="en-US" altLang="en-US" sz="1200" smtClean="0">
              <a:latin typeface="Arial" charset="0"/>
            </a:endParaRPr>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2D33E77-5D58-4107-BE96-CB38B7D287E9}" type="slidenum">
              <a:rPr lang="en-US" altLang="en-US" sz="1200" smtClean="0">
                <a:latin typeface="Arial" charset="0"/>
              </a:rPr>
              <a:pPr eaLnBrk="1" hangingPunct="1"/>
              <a:t>29</a:t>
            </a:fld>
            <a:endParaRPr lang="en-US" altLang="en-US" sz="1200" smtClean="0">
              <a:latin typeface="Arial" charset="0"/>
            </a:endParaRPr>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853B025D-078E-46DC-9D6E-6E28E22E6CEC}" type="slidenum">
              <a:rPr lang="en-US" altLang="en-US" sz="1200" smtClean="0">
                <a:latin typeface="Arial" charset="0"/>
              </a:rPr>
              <a:pPr eaLnBrk="1" hangingPunct="1"/>
              <a:t>3</a:t>
            </a:fld>
            <a:endParaRPr lang="en-US" altLang="en-US" sz="1200" smtClean="0">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FEA99EA8-82C0-4D91-9685-E4222907AEFE}" type="slidenum">
              <a:rPr lang="en-US" altLang="en-US" sz="1200" smtClean="0">
                <a:latin typeface="Arial" charset="0"/>
              </a:rPr>
              <a:pPr eaLnBrk="1" hangingPunct="1"/>
              <a:t>30</a:t>
            </a:fld>
            <a:endParaRPr lang="en-US" altLang="en-US" sz="1200" smtClean="0">
              <a:latin typeface="Arial" charset="0"/>
            </a:endParaRPr>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0E6FAE5-51E7-47C5-A328-0BAB31D186A8}" type="slidenum">
              <a:rPr lang="en-US" altLang="en-US" sz="1200" smtClean="0">
                <a:latin typeface="Arial" charset="0"/>
              </a:rPr>
              <a:pPr eaLnBrk="1" hangingPunct="1"/>
              <a:t>31</a:t>
            </a:fld>
            <a:endParaRPr lang="en-US" altLang="en-US" sz="1200" smtClean="0">
              <a:latin typeface="Arial" charset="0"/>
            </a:endParaRPr>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1845A7A4-BA00-42E5-B007-A17D7549E7F4}" type="slidenum">
              <a:rPr lang="en-US" altLang="en-US" sz="1200" smtClean="0">
                <a:latin typeface="Arial" charset="0"/>
              </a:rPr>
              <a:pPr eaLnBrk="1" hangingPunct="1"/>
              <a:t>32</a:t>
            </a:fld>
            <a:endParaRPr lang="en-US" altLang="en-US" sz="1200" smtClean="0">
              <a:latin typeface="Arial" charset="0"/>
            </a:endParaRPr>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759329ED-338D-4401-8DFD-E439BF36D798}" type="slidenum">
              <a:rPr lang="en-US" altLang="en-US" sz="1200" smtClean="0">
                <a:latin typeface="Arial" charset="0"/>
              </a:rPr>
              <a:pPr eaLnBrk="1" hangingPunct="1"/>
              <a:t>33</a:t>
            </a:fld>
            <a:endParaRPr lang="en-US" altLang="en-US" sz="1200" smtClean="0">
              <a:latin typeface="Arial" charset="0"/>
            </a:endParaRPr>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a:ln/>
        </p:spPr>
      </p:sp>
      <p:sp>
        <p:nvSpPr>
          <p:cNvPr id="1095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1095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33AA78A6-5124-40C0-B821-CC7113E89848}" type="slidenum">
              <a:rPr lang="en-US" altLang="en-US" sz="1200" smtClean="0">
                <a:latin typeface="Arial" charset="0"/>
              </a:rPr>
              <a:pPr eaLnBrk="1" hangingPunct="1"/>
              <a:t>34</a:t>
            </a:fld>
            <a:endParaRPr lang="en-US" altLang="en-US" sz="1200" smtClean="0">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70DDF7D7-4358-4130-8934-F1F8DD7DC523}" type="slidenum">
              <a:rPr lang="en-US" altLang="en-US" sz="1200" smtClean="0">
                <a:latin typeface="Arial" charset="0"/>
              </a:rPr>
              <a:pPr eaLnBrk="1" hangingPunct="1"/>
              <a:t>35</a:t>
            </a:fld>
            <a:endParaRPr lang="en-US" altLang="en-US" sz="1200" smtClean="0">
              <a:latin typeface="Arial" charset="0"/>
            </a:endParaRPr>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BDF6C41-B9FB-4ABF-B971-CC1F0999FBD8}" type="slidenum">
              <a:rPr lang="en-US" altLang="en-US" sz="1200" smtClean="0">
                <a:latin typeface="Arial" charset="0"/>
              </a:rPr>
              <a:pPr eaLnBrk="1" hangingPunct="1"/>
              <a:t>36</a:t>
            </a:fld>
            <a:endParaRPr lang="en-US" altLang="en-US" sz="1200" smtClean="0">
              <a:latin typeface="Arial" charset="0"/>
            </a:endParaRPr>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54D9B67F-7A2B-402E-BD2B-307EDC4CACCF}" type="slidenum">
              <a:rPr lang="en-US" altLang="en-US" sz="1200" smtClean="0">
                <a:latin typeface="Arial" charset="0"/>
              </a:rPr>
              <a:pPr eaLnBrk="1" hangingPunct="1"/>
              <a:t>4</a:t>
            </a:fld>
            <a:endParaRPr lang="en-US" altLang="en-US" sz="1200" smtClean="0">
              <a:latin typeface="Arial"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63285A5-73D0-4B1A-8861-8D805E598591}" type="slidenum">
              <a:rPr lang="en-US" altLang="en-US" sz="1200" smtClean="0">
                <a:latin typeface="Arial" charset="0"/>
              </a:rPr>
              <a:pPr eaLnBrk="1" hangingPunct="1"/>
              <a:t>5</a:t>
            </a:fld>
            <a:endParaRPr lang="en-US" altLang="en-US" sz="1200" smtClean="0">
              <a:latin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6C42DD86-CFBE-480C-8995-6E59E018F10B}" type="slidenum">
              <a:rPr lang="en-US" altLang="en-US" sz="1200" smtClean="0">
                <a:latin typeface="Arial" charset="0"/>
              </a:rPr>
              <a:pPr eaLnBrk="1" hangingPunct="1"/>
              <a:t>6</a:t>
            </a:fld>
            <a:endParaRPr lang="en-US" altLang="en-US" sz="1200" smtClean="0">
              <a:latin typeface="Arial"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0DB073DB-F9D9-44A4-B5CD-81E783100C32}" type="slidenum">
              <a:rPr lang="en-US" altLang="en-US" sz="1200" smtClean="0">
                <a:latin typeface="Arial" charset="0"/>
              </a:rPr>
              <a:pPr eaLnBrk="1" hangingPunct="1"/>
              <a:t>7</a:t>
            </a:fld>
            <a:endParaRPr lang="en-US" altLang="en-US" sz="1200" smtClean="0">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14E185C0-B001-4ECE-B830-CD48010C4C9D}" type="slidenum">
              <a:rPr lang="en-US" altLang="en-US" sz="1200" smtClean="0">
                <a:latin typeface="Arial" charset="0"/>
              </a:rPr>
              <a:pPr eaLnBrk="1" hangingPunct="1"/>
              <a:t>8</a:t>
            </a:fld>
            <a:endParaRPr lang="en-US" altLang="en-US" sz="1200" smtClean="0">
              <a:latin typeface="Arial" charset="0"/>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D144E385-7722-433F-B72F-1876B992F49E}" type="slidenum">
              <a:rPr lang="en-US" altLang="en-US" sz="1200" smtClean="0">
                <a:latin typeface="Arial" charset="0"/>
              </a:rPr>
              <a:pPr eaLnBrk="1" hangingPunct="1"/>
              <a:t>9</a:t>
            </a:fld>
            <a:endParaRPr lang="en-US" altLang="en-US" sz="1200" smtClean="0">
              <a:latin typeface="Arial"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2.xml"/><Relationship Id="rId7" Type="http://schemas.openxmlformats.org/officeDocument/2006/relationships/oleObject" Target="../embeddings/oleObject1.bin"/><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slideMaster" Target="../slideMasters/slideMaster1.xml"/><Relationship Id="rId5" Type="http://schemas.openxmlformats.org/officeDocument/2006/relationships/tags" Target="../tags/tag4.xml"/><Relationship Id="rId4" Type="http://schemas.openxmlformats.org/officeDocument/2006/relationships/tags" Target="../tags/tag3.xml"/><Relationship Id="rId9"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998"/>
          <p:cNvGrpSpPr>
            <a:grpSpLocks/>
          </p:cNvGrpSpPr>
          <p:nvPr>
            <p:custDataLst>
              <p:tags r:id="rId2"/>
            </p:custDataLst>
          </p:nvPr>
        </p:nvGrpSpPr>
        <p:grpSpPr bwMode="auto">
          <a:xfrm>
            <a:off x="466725" y="1303338"/>
            <a:ext cx="8178800" cy="19050"/>
            <a:chOff x="290" y="806"/>
            <a:chExt cx="5152" cy="12"/>
          </a:xfrm>
        </p:grpSpPr>
        <p:sp>
          <p:nvSpPr>
            <p:cNvPr id="5" name="Oval 999"/>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 name="Oval 1000"/>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 name="Oval 1001"/>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 name="Oval 1002"/>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 name="Oval 1003"/>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 name="Oval 1004"/>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 name="Oval 1005"/>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 name="Oval 1006"/>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 name="Oval 1007"/>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 name="Oval 1008"/>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 name="Oval 1009"/>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 name="Oval 1010"/>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 name="Oval 1011"/>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8" name="Oval 1012"/>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9" name="Oval 1013"/>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0" name="Oval 1014"/>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1" name="Oval 1015"/>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2" name="Oval 1016"/>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3" name="Oval 1017"/>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4" name="Oval 1018"/>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5" name="Oval 1019"/>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6" name="Oval 1020"/>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7" name="Oval 1021"/>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8" name="Oval 1022"/>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9" name="Oval 1023"/>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0" name="Oval 1024"/>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1" name="Oval 1025"/>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2" name="Oval 1026"/>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3" name="Oval 1027"/>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4" name="Oval 1028"/>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5" name="Oval 1029"/>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6" name="Oval 1030"/>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7" name="Oval 1031"/>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8" name="Oval 1032"/>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9" name="Oval 1033"/>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0" name="Oval 1034"/>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1" name="Oval 1035"/>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2" name="Oval 1036"/>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3" name="Oval 1037"/>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4" name="Oval 1038"/>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5" name="Oval 1039"/>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6" name="Oval 1040"/>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7" name="Oval 1041"/>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8" name="Oval 1042"/>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9" name="Oval 1043"/>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0" name="Oval 1044"/>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1" name="Oval 1045"/>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2" name="Oval 1046"/>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3" name="Oval 1047"/>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4" name="Oval 1048"/>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5" name="Oval 1049"/>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6" name="Oval 1050"/>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7" name="Oval 1051"/>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8" name="Oval 1052"/>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9" name="Oval 1053"/>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0" name="Oval 1054"/>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1" name="Oval 1055"/>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2" name="Oval 1056"/>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3" name="Oval 1057"/>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4" name="Oval 1058"/>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5" name="Oval 1059"/>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6" name="Oval 1060"/>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7" name="Oval 1061"/>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8" name="Oval 1062"/>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9" name="Oval 1063"/>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0" name="Oval 1064"/>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1" name="Oval 1065"/>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2" name="Oval 1066"/>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3" name="Oval 1067"/>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4" name="Oval 1068"/>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5" name="Oval 1069"/>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6" name="Oval 1070"/>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7" name="Oval 1071"/>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8" name="Oval 1072"/>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9" name="Oval 1073"/>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0" name="Oval 1074"/>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1" name="Oval 1075"/>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2" name="Oval 1076"/>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3" name="Oval 1077"/>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4" name="Oval 1078"/>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5" name="Oval 1079"/>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6" name="Oval 1080"/>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7" name="Oval 1081"/>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8" name="Oval 1082"/>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9" name="Oval 1083"/>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grpSp>
        <p:nvGrpSpPr>
          <p:cNvPr id="90" name="Group 1084"/>
          <p:cNvGrpSpPr>
            <a:grpSpLocks/>
          </p:cNvGrpSpPr>
          <p:nvPr>
            <p:custDataLst>
              <p:tags r:id="rId3"/>
            </p:custDataLst>
          </p:nvPr>
        </p:nvGrpSpPr>
        <p:grpSpPr bwMode="auto">
          <a:xfrm>
            <a:off x="466725" y="3321050"/>
            <a:ext cx="8178800" cy="19050"/>
            <a:chOff x="290" y="806"/>
            <a:chExt cx="5152" cy="12"/>
          </a:xfrm>
        </p:grpSpPr>
        <p:sp>
          <p:nvSpPr>
            <p:cNvPr id="91" name="Oval 1085"/>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2" name="Oval 1086"/>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3" name="Oval 1087"/>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4" name="Oval 1088"/>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5" name="Oval 1089"/>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6" name="Oval 1090"/>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7" name="Oval 1091"/>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8" name="Oval 1092"/>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9" name="Oval 1093"/>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0" name="Oval 1094"/>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1" name="Oval 1095"/>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2" name="Oval 1096"/>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3" name="Oval 1097"/>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4" name="Oval 1098"/>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5" name="Oval 1099"/>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6" name="Oval 1100"/>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7" name="Oval 1101"/>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8" name="Oval 1102"/>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9" name="Oval 1103"/>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0" name="Oval 1104"/>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1" name="Oval 1105"/>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2" name="Oval 1106"/>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3" name="Oval 1107"/>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4" name="Oval 1108"/>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5" name="Oval 1109"/>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6" name="Oval 1110"/>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7" name="Oval 1111"/>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8" name="Oval 1112"/>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9" name="Oval 1113"/>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0" name="Oval 1114"/>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1" name="Oval 1115"/>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2" name="Oval 1116"/>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3" name="Oval 1117"/>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4" name="Oval 1118"/>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 name="Oval 1119"/>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 name="Oval 1120"/>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 name="Oval 1121"/>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 name="Oval 1122"/>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 name="Oval 1123"/>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 name="Oval 1124"/>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 name="Oval 1125"/>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 name="Oval 1126"/>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 name="Oval 1127"/>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4" name="Oval 1128"/>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5" name="Oval 1129"/>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6" name="Oval 1130"/>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7" name="Oval 1131"/>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8" name="Oval 1132"/>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9" name="Oval 1133"/>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0" name="Oval 1134"/>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1" name="Oval 1135"/>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2" name="Oval 1136"/>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3" name="Oval 1137"/>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4" name="Oval 1138"/>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5" name="Oval 1139"/>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6" name="Oval 1140"/>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7" name="Oval 1141"/>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8" name="Oval 1142"/>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9" name="Oval 1143"/>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0" name="Oval 1144"/>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1" name="Oval 1145"/>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2" name="Oval 1146"/>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3" name="Oval 1147"/>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4" name="Oval 1148"/>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5" name="Oval 1149"/>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6" name="Oval 1150"/>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7" name="Oval 1151"/>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8" name="Oval 1152"/>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9" name="Oval 1153"/>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0" name="Oval 1154"/>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1" name="Oval 1155"/>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2" name="Oval 1156"/>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3" name="Oval 1157"/>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4" name="Oval 1158"/>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5" name="Oval 1159"/>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6" name="Oval 1160"/>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7" name="Oval 1161"/>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8" name="Oval 1162"/>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9" name="Oval 1163"/>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0" name="Oval 1164"/>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1" name="Oval 1165"/>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2" name="Oval 1166"/>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3" name="Oval 1167"/>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4" name="Oval 1168"/>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5" name="Oval 1169"/>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sp>
        <p:nvSpPr>
          <p:cNvPr id="176" name="Text Box 813"/>
          <p:cNvSpPr txBox="1">
            <a:spLocks noChangeArrowheads="1"/>
          </p:cNvSpPr>
          <p:nvPr>
            <p:custDataLst>
              <p:tags r:id="rId4"/>
            </p:custDataLst>
          </p:nvPr>
        </p:nvSpPr>
        <p:spPr bwMode="auto">
          <a:xfrm>
            <a:off x="3654425" y="4511675"/>
            <a:ext cx="20399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spAutoFit/>
          </a:bodyPr>
          <a:lstStyle/>
          <a:p>
            <a:pPr>
              <a:defRPr/>
            </a:pPr>
            <a:r>
              <a:rPr lang="en-US" sz="4400" b="0" dirty="0">
                <a:solidFill>
                  <a:schemeClr val="bg1"/>
                </a:solidFill>
                <a:latin typeface="Verdana" charset="0"/>
                <a:ea typeface="ＭＳ Ｐゴシック" charset="0"/>
              </a:rPr>
              <a:t>people</a:t>
            </a:r>
          </a:p>
        </p:txBody>
      </p:sp>
      <p:graphicFrame>
        <p:nvGraphicFramePr>
          <p:cNvPr id="177" name="Rectangle 773" hidden="1"/>
          <p:cNvGraphicFramePr>
            <a:graphicFrameLocks/>
          </p:cNvGraphicFramePr>
          <p:nvPr>
            <p:custDataLst>
              <p:tags r:id="rId5"/>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028" r:id="rId7" imgW="0" imgH="0" progId="TCLayout.ActiveDocument.1">
                  <p:embed/>
                </p:oleObj>
              </mc:Choice>
              <mc:Fallback>
                <p:oleObj r:id="rId7"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pic>
        <p:nvPicPr>
          <p:cNvPr id="179" name="Picture 267" descr="Intuit education logo.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267450" y="74613"/>
            <a:ext cx="2465388"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56" name="Rectangle 808"/>
          <p:cNvSpPr>
            <a:spLocks noGrp="1" noChangeArrowheads="1"/>
          </p:cNvSpPr>
          <p:nvPr>
            <p:ph type="ctrTitle" sz="quarter"/>
          </p:nvPr>
        </p:nvSpPr>
        <p:spPr>
          <a:xfrm>
            <a:off x="461963" y="2152650"/>
            <a:ext cx="8220075" cy="681038"/>
          </a:xfrm>
        </p:spPr>
        <p:txBody>
          <a:bodyPr/>
          <a:lstStyle>
            <a:lvl1pPr>
              <a:defRPr sz="4400" b="0"/>
            </a:lvl1pPr>
          </a:lstStyle>
          <a:p>
            <a:pPr lvl="0"/>
            <a:r>
              <a:rPr lang="en-US" noProof="0" smtClean="0"/>
              <a:t>Click to edit Master title style</a:t>
            </a:r>
            <a:endParaRPr lang="en-US" noProof="0" dirty="0" smtClean="0"/>
          </a:p>
        </p:txBody>
      </p:sp>
      <p:sp>
        <p:nvSpPr>
          <p:cNvPr id="2857" name="Rectangle 809"/>
          <p:cNvSpPr>
            <a:spLocks noGrp="1" noChangeArrowheads="1"/>
          </p:cNvSpPr>
          <p:nvPr>
            <p:ph type="subTitle" sz="quarter" idx="1"/>
          </p:nvPr>
        </p:nvSpPr>
        <p:spPr>
          <a:xfrm>
            <a:off x="477838" y="2887663"/>
            <a:ext cx="8218487" cy="388937"/>
          </a:xfrm>
        </p:spPr>
        <p:txBody>
          <a:bodyPr tIns="0" bIns="0"/>
          <a:lstStyle>
            <a:lvl1pPr marL="0" indent="0">
              <a:buFont typeface="Times" charset="0"/>
              <a:buNone/>
              <a:defRPr sz="2400">
                <a:solidFill>
                  <a:srgbClr val="2F5EBF"/>
                </a:solidFill>
              </a:defRPr>
            </a:lvl1pPr>
          </a:lstStyle>
          <a:p>
            <a:pPr lvl="0"/>
            <a:r>
              <a:rPr lang="en-US" noProof="0" smtClean="0"/>
              <a:t>Click to edit Master subtitle style</a:t>
            </a:r>
            <a:endParaRPr lang="en-US" noProof="0" dirty="0" smtClean="0"/>
          </a:p>
        </p:txBody>
      </p:sp>
      <p:sp>
        <p:nvSpPr>
          <p:cNvPr id="184"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pic>
        <p:nvPicPr>
          <p:cNvPr id="2" name="Pictur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08835" y="4097337"/>
            <a:ext cx="1504929" cy="2303463"/>
          </a:xfrm>
          <a:prstGeom prst="rect">
            <a:avLst/>
          </a:prstGeom>
        </p:spPr>
      </p:pic>
    </p:spTree>
    <p:extLst>
      <p:ext uri="{BB962C8B-B14F-4D97-AF65-F5344CB8AC3E}">
        <p14:creationId xmlns:p14="http://schemas.microsoft.com/office/powerpoint/2010/main" val="39203831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2450580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3050" y="379413"/>
            <a:ext cx="2057400" cy="57864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0850" y="379413"/>
            <a:ext cx="6019800" cy="5786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123699537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844546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696047"/>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4010238"/>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6823742"/>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5326474"/>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8818801"/>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6860339"/>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6456735"/>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7286020"/>
      </p:ext>
    </p:extLst>
  </p:cSld>
  <p:clrMapOvr>
    <a:masterClrMapping/>
  </p:clrMapOvr>
  <p:timing>
    <p:tnLst>
      <p:par>
        <p:cTn id="1" dur="indefinite" restart="never" nodeType="tmRoot"/>
      </p:par>
    </p:tnLst>
  </p:timing>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5533140"/>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0058431"/>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4732797"/>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5825337"/>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0745800"/>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549539"/>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664068"/>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8972538"/>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8717598"/>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50799375"/>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2CF3CAEA-9663-4FC7-9667-6F4186E2E596}" type="slidenum">
              <a:rPr lang="en-US" altLang="en-US"/>
              <a:pPr>
                <a:defRPr/>
              </a:pPr>
              <a:t>‹#›</a:t>
            </a:fld>
            <a:endParaRPr lang="en-US" altLang="en-US" dirty="0"/>
          </a:p>
        </p:txBody>
      </p:sp>
    </p:spTree>
    <p:extLst>
      <p:ext uri="{BB962C8B-B14F-4D97-AF65-F5344CB8AC3E}">
        <p14:creationId xmlns:p14="http://schemas.microsoft.com/office/powerpoint/2010/main" val="3623875929"/>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57581455"/>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5094849"/>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40147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270ACB9C-A837-4BEB-B816-3962C35481D3}" type="slidenum">
              <a:rPr lang="en-US" smtClean="0"/>
              <a:pPr>
                <a:defRPr/>
              </a:pPr>
              <a:t>‹#›</a:t>
            </a:fld>
            <a:endParaRPr lang="en-US"/>
          </a:p>
        </p:txBody>
      </p:sp>
    </p:spTree>
    <p:extLst>
      <p:ext uri="{BB962C8B-B14F-4D97-AF65-F5344CB8AC3E}">
        <p14:creationId xmlns:p14="http://schemas.microsoft.com/office/powerpoint/2010/main" val="3686621456"/>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DC2BF25D-AF9C-4E34-A7A6-E28AB5D79C83}" type="slidenum">
              <a:rPr lang="en-US" smtClean="0"/>
              <a:pPr>
                <a:defRPr/>
              </a:pPr>
              <a:t>‹#›</a:t>
            </a:fld>
            <a:endParaRPr lang="en-US"/>
          </a:p>
        </p:txBody>
      </p:sp>
    </p:spTree>
    <p:extLst>
      <p:ext uri="{BB962C8B-B14F-4D97-AF65-F5344CB8AC3E}">
        <p14:creationId xmlns:p14="http://schemas.microsoft.com/office/powerpoint/2010/main" val="6409458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4060285"/>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1092071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6392648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49719883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469788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205245862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B0881AFE-FFDE-421D-BEA7-917D9DB27D5B}" type="slidenum">
              <a:rPr lang="en-US" altLang="en-US"/>
              <a:pPr>
                <a:defRPr/>
              </a:pPr>
              <a:t>‹#›</a:t>
            </a:fld>
            <a:endParaRPr lang="en-US" altLang="en-US"/>
          </a:p>
        </p:txBody>
      </p:sp>
    </p:spTree>
    <p:extLst>
      <p:ext uri="{BB962C8B-B14F-4D97-AF65-F5344CB8AC3E}">
        <p14:creationId xmlns:p14="http://schemas.microsoft.com/office/powerpoint/2010/main" val="130110824"/>
      </p:ext>
    </p:extLst>
  </p:cSld>
  <p:clrMapOvr>
    <a:masterClrMapping/>
  </p:clrMapOvr>
  <p:hf hdr="0" ft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Grp="1" noChangeArrowheads="1"/>
          </p:cNvSpPr>
          <p:nvPr>
            <p:ph type="title"/>
          </p:nvPr>
        </p:nvSpPr>
        <p:spPr bwMode="auto">
          <a:xfrm>
            <a:off x="450850" y="379413"/>
            <a:ext cx="8226425"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0" rIns="0" bIns="0" numCol="1" anchor="b" anchorCtr="0" compatLnSpc="1">
            <a:prstTxWarp prst="textNoShape">
              <a:avLst/>
            </a:prstTxWarp>
          </a:bodyPr>
          <a:lstStyle/>
          <a:p>
            <a:pPr lvl="0"/>
            <a:r>
              <a:rPr lang="en-US" smtClean="0"/>
              <a:t>Click to edit Master title style</a:t>
            </a:r>
            <a:endParaRPr lang="en-US" dirty="0"/>
          </a:p>
        </p:txBody>
      </p:sp>
      <p:sp>
        <p:nvSpPr>
          <p:cNvPr id="1033" name="Rectangle 9"/>
          <p:cNvSpPr>
            <a:spLocks noGrp="1" noChangeArrowheads="1"/>
          </p:cNvSpPr>
          <p:nvPr>
            <p:ph type="body" idx="1"/>
          </p:nvPr>
        </p:nvSpPr>
        <p:spPr bwMode="auto">
          <a:xfrm>
            <a:off x="457200" y="1436688"/>
            <a:ext cx="8223250" cy="472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46038" rIns="0"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028" name="Group 229"/>
          <p:cNvGrpSpPr>
            <a:grpSpLocks/>
          </p:cNvGrpSpPr>
          <p:nvPr/>
        </p:nvGrpSpPr>
        <p:grpSpPr bwMode="auto">
          <a:xfrm>
            <a:off x="466725" y="1111250"/>
            <a:ext cx="8178800" cy="19050"/>
            <a:chOff x="290" y="806"/>
            <a:chExt cx="5152" cy="12"/>
          </a:xfrm>
        </p:grpSpPr>
        <p:sp>
          <p:nvSpPr>
            <p:cNvPr id="1254" name="Oval 230"/>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5" name="Oval 231"/>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6" name="Oval 232"/>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7" name="Oval 233"/>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8" name="Oval 234"/>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9" name="Oval 235"/>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0" name="Oval 236"/>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1" name="Oval 237"/>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2" name="Oval 238"/>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3" name="Oval 239"/>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4" name="Oval 240"/>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5" name="Oval 241"/>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6" name="Oval 242"/>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7" name="Oval 243"/>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8" name="Oval 244"/>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9" name="Oval 245"/>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0" name="Oval 246"/>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1" name="Oval 247"/>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2" name="Oval 248"/>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3" name="Oval 249"/>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4" name="Oval 250"/>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5" name="Oval 251"/>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6" name="Oval 252"/>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7" name="Oval 253"/>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8" name="Oval 254"/>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9" name="Oval 255"/>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0" name="Oval 256"/>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1" name="Oval 257"/>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2" name="Oval 258"/>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3" name="Oval 259"/>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4" name="Oval 260"/>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5" name="Oval 261"/>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6" name="Oval 262"/>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7" name="Oval 263"/>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8" name="Oval 264"/>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9" name="Oval 265"/>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0" name="Oval 266"/>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1" name="Oval 267"/>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2" name="Oval 268"/>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3" name="Oval 269"/>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4" name="Oval 270"/>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5" name="Oval 271"/>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6" name="Oval 272"/>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7" name="Oval 273"/>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8" name="Oval 274"/>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9" name="Oval 275"/>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0" name="Oval 276"/>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1" name="Oval 277"/>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2" name="Oval 278"/>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3" name="Oval 279"/>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4" name="Oval 280"/>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5" name="Oval 281"/>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6" name="Oval 282"/>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7" name="Oval 283"/>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8" name="Oval 284"/>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9" name="Oval 285"/>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0" name="Oval 286"/>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1" name="Oval 287"/>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2" name="Oval 288"/>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3" name="Oval 289"/>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4" name="Oval 290"/>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5" name="Oval 291"/>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6" name="Oval 292"/>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7" name="Oval 293"/>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8" name="Oval 294"/>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9" name="Oval 295"/>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0" name="Oval 296"/>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1" name="Oval 297"/>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2" name="Oval 298"/>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3" name="Oval 299"/>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4" name="Oval 300"/>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5" name="Oval 301"/>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6" name="Oval 302"/>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7" name="Oval 303"/>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8" name="Oval 304"/>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9" name="Oval 305"/>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0" name="Oval 306"/>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1" name="Oval 307"/>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2" name="Oval 308"/>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3" name="Oval 309"/>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4" name="Oval 310"/>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5" name="Oval 311"/>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6" name="Oval 312"/>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7" name="Oval 313"/>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8" name="Oval 314"/>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pic>
        <p:nvPicPr>
          <p:cNvPr id="1029" name="Picture 1" descr="Intuit education logo.jpg"/>
          <p:cNvPicPr>
            <a:picLocks noChangeAspect="1"/>
          </p:cNvPicPr>
          <p:nvPr/>
        </p:nvPicPr>
        <p:blipFill>
          <a:blip r:embed="rId36" cstate="print">
            <a:extLst>
              <a:ext uri="{28A0092B-C50C-407E-A947-70E740481C1C}">
                <a14:useLocalDpi xmlns:a14="http://schemas.microsoft.com/office/drawing/2010/main" val="0"/>
              </a:ext>
            </a:extLst>
          </a:blip>
          <a:srcRect/>
          <a:stretch>
            <a:fillRect/>
          </a:stretch>
        </p:blipFill>
        <p:spPr bwMode="auto">
          <a:xfrm>
            <a:off x="8080375" y="6337300"/>
            <a:ext cx="969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spTree>
  </p:cSld>
  <p:clrMap bg1="lt1" tx1="dk1" bg2="lt2" tx2="dk2" accent1="accent1" accent2="accent2" accent3="accent3" accent4="accent4" accent5="accent5" accent6="accent6" hlink="hlink" folHlink="folHlink"/>
  <p:sldLayoutIdLst>
    <p:sldLayoutId id="2147484783" r:id="rId1"/>
    <p:sldLayoutId id="2147484784" r:id="rId2"/>
    <p:sldLayoutId id="2147484785" r:id="rId3"/>
    <p:sldLayoutId id="2147484786" r:id="rId4"/>
    <p:sldLayoutId id="2147484787" r:id="rId5"/>
    <p:sldLayoutId id="2147484788" r:id="rId6"/>
    <p:sldLayoutId id="2147484789" r:id="rId7"/>
    <p:sldLayoutId id="2147484790" r:id="rId8"/>
    <p:sldLayoutId id="2147484791" r:id="rId9"/>
    <p:sldLayoutId id="2147484792" r:id="rId10"/>
    <p:sldLayoutId id="2147484793" r:id="rId11"/>
    <p:sldLayoutId id="2147484794" r:id="rId12"/>
    <p:sldLayoutId id="2147484795" r:id="rId13"/>
    <p:sldLayoutId id="2147484796" r:id="rId14"/>
    <p:sldLayoutId id="2147484797" r:id="rId15"/>
    <p:sldLayoutId id="2147484798" r:id="rId16"/>
    <p:sldLayoutId id="2147484799" r:id="rId17"/>
    <p:sldLayoutId id="2147484800" r:id="rId18"/>
    <p:sldLayoutId id="2147484801" r:id="rId19"/>
    <p:sldLayoutId id="2147484802" r:id="rId20"/>
    <p:sldLayoutId id="2147484803" r:id="rId21"/>
    <p:sldLayoutId id="2147484804" r:id="rId22"/>
    <p:sldLayoutId id="2147484805" r:id="rId23"/>
    <p:sldLayoutId id="2147484806" r:id="rId24"/>
    <p:sldLayoutId id="2147484807" r:id="rId25"/>
    <p:sldLayoutId id="2147484808" r:id="rId26"/>
    <p:sldLayoutId id="2147484809" r:id="rId27"/>
    <p:sldLayoutId id="2147484810" r:id="rId28"/>
    <p:sldLayoutId id="2147484811" r:id="rId29"/>
    <p:sldLayoutId id="2147484812" r:id="rId30"/>
    <p:sldLayoutId id="2147484813" r:id="rId31"/>
    <p:sldLayoutId id="2147484814" r:id="rId32"/>
    <p:sldLayoutId id="2147484815" r:id="rId33"/>
    <p:sldLayoutId id="2147484816" r:id="rId3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barn(outVertical)">
                                      <p:cBhvr>
                                        <p:cTn id="7" dur="500"/>
                                        <p:tgtEl>
                                          <p:spTgt spid="1032"/>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033">
                                            <p:txEl>
                                              <p:pRg st="0" end="0"/>
                                            </p:txEl>
                                          </p:spTgt>
                                        </p:tgtEl>
                                        <p:attrNameLst>
                                          <p:attrName>style.visibility</p:attrName>
                                        </p:attrNameLst>
                                      </p:cBhvr>
                                      <p:to>
                                        <p:strVal val="visible"/>
                                      </p:to>
                                    </p:set>
                                    <p:anim calcmode="lin" valueType="num">
                                      <p:cBhvr additive="base">
                                        <p:cTn id="10" dur="500" fill="hold"/>
                                        <p:tgtEl>
                                          <p:spTgt spid="1033">
                                            <p:txEl>
                                              <p:pRg st="0" end="0"/>
                                            </p:txEl>
                                          </p:spTgt>
                                        </p:tgtEl>
                                        <p:attrNameLst>
                                          <p:attrName>ppt_x</p:attrName>
                                        </p:attrNameLst>
                                      </p:cBhvr>
                                      <p:tavLst>
                                        <p:tav tm="0">
                                          <p:val>
                                            <p:strVal val="0-#ppt_w/2"/>
                                          </p:val>
                                        </p:tav>
                                        <p:tav tm="100000">
                                          <p:val>
                                            <p:strVal val="#ppt_x"/>
                                          </p:val>
                                        </p:tav>
                                      </p:tavLst>
                                    </p:anim>
                                    <p:anim calcmode="lin" valueType="num">
                                      <p:cBhvr additive="base">
                                        <p:cTn id="11" dur="500" fill="hold"/>
                                        <p:tgtEl>
                                          <p:spTgt spid="1033">
                                            <p:txEl>
                                              <p:pRg st="0" end="0"/>
                                            </p:txEl>
                                          </p:spTgt>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1033">
                                            <p:txEl>
                                              <p:pRg st="1" end="1"/>
                                            </p:txEl>
                                          </p:spTgt>
                                        </p:tgtEl>
                                        <p:attrNameLst>
                                          <p:attrName>style.visibility</p:attrName>
                                        </p:attrNameLst>
                                      </p:cBhvr>
                                      <p:to>
                                        <p:strVal val="visible"/>
                                      </p:to>
                                    </p:set>
                                    <p:anim calcmode="lin" valueType="num">
                                      <p:cBhvr additive="base">
                                        <p:cTn id="14" dur="500" fill="hold"/>
                                        <p:tgtEl>
                                          <p:spTgt spid="1033">
                                            <p:txEl>
                                              <p:pRg st="1" end="1"/>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1033">
                                            <p:txEl>
                                              <p:pRg st="1" end="1"/>
                                            </p:txEl>
                                          </p:spTgt>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033">
                                            <p:txEl>
                                              <p:pRg st="2" end="2"/>
                                            </p:txEl>
                                          </p:spTgt>
                                        </p:tgtEl>
                                        <p:attrNameLst>
                                          <p:attrName>style.visibility</p:attrName>
                                        </p:attrNameLst>
                                      </p:cBhvr>
                                      <p:to>
                                        <p:strVal val="visible"/>
                                      </p:to>
                                    </p:set>
                                    <p:anim calcmode="lin" valueType="num">
                                      <p:cBhvr additive="base">
                                        <p:cTn id="18" dur="500" fill="hold"/>
                                        <p:tgtEl>
                                          <p:spTgt spid="103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033">
                                            <p:txEl>
                                              <p:pRg st="2" end="2"/>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033">
                                            <p:txEl>
                                              <p:pRg st="3" end="3"/>
                                            </p:txEl>
                                          </p:spTgt>
                                        </p:tgtEl>
                                        <p:attrNameLst>
                                          <p:attrName>style.visibility</p:attrName>
                                        </p:attrNameLst>
                                      </p:cBhvr>
                                      <p:to>
                                        <p:strVal val="visible"/>
                                      </p:to>
                                    </p:set>
                                    <p:anim calcmode="lin" valueType="num">
                                      <p:cBhvr additive="base">
                                        <p:cTn id="22" dur="500" fill="hold"/>
                                        <p:tgtEl>
                                          <p:spTgt spid="103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033">
                                            <p:txEl>
                                              <p:pRg st="3" end="3"/>
                                            </p:txEl>
                                          </p:spTgt>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033">
                                            <p:txEl>
                                              <p:pRg st="4" end="4"/>
                                            </p:txEl>
                                          </p:spTgt>
                                        </p:tgtEl>
                                        <p:attrNameLst>
                                          <p:attrName>style.visibility</p:attrName>
                                        </p:attrNameLst>
                                      </p:cBhvr>
                                      <p:to>
                                        <p:strVal val="visible"/>
                                      </p:to>
                                    </p:set>
                                    <p:anim calcmode="lin" valueType="num">
                                      <p:cBhvr additive="base">
                                        <p:cTn id="26" dur="500" fill="hold"/>
                                        <p:tgtEl>
                                          <p:spTgt spid="1033">
                                            <p:txEl>
                                              <p:pRg st="4" end="4"/>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103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2" grpId="0" animBg="1"/>
      <p:bldP spid="1033" grpId="0" build="p"/>
    </p:bldLst>
  </p:timing>
  <p:hf hdr="0" ftr="0" dt="0"/>
  <p:txStyles>
    <p:titleStyle>
      <a:lvl1pPr algn="l" rtl="0" eaLnBrk="1" fontAlgn="base" hangingPunct="1">
        <a:spcBef>
          <a:spcPct val="0"/>
        </a:spcBef>
        <a:spcAft>
          <a:spcPct val="0"/>
        </a:spcAft>
        <a:defRPr sz="2800" b="1">
          <a:solidFill>
            <a:srgbClr val="2F5EBF"/>
          </a:solidFill>
          <a:latin typeface="+mj-lt"/>
          <a:ea typeface="MS PGothic" pitchFamily="34" charset="-128"/>
          <a:cs typeface="MS PGothic" charset="0"/>
        </a:defRPr>
      </a:lvl1pPr>
      <a:lvl2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2pPr>
      <a:lvl3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3pPr>
      <a:lvl4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4pPr>
      <a:lvl5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5pPr>
      <a:lvl6pPr marL="457200" algn="l" rtl="0" eaLnBrk="1" fontAlgn="base" hangingPunct="1">
        <a:spcBef>
          <a:spcPct val="0"/>
        </a:spcBef>
        <a:spcAft>
          <a:spcPct val="0"/>
        </a:spcAft>
        <a:defRPr sz="2800" b="1">
          <a:solidFill>
            <a:srgbClr val="2F5EBF"/>
          </a:solidFill>
          <a:latin typeface="Verdana" charset="0"/>
          <a:ea typeface="ＭＳ Ｐゴシック" charset="0"/>
        </a:defRPr>
      </a:lvl6pPr>
      <a:lvl7pPr marL="914400" algn="l" rtl="0" eaLnBrk="1" fontAlgn="base" hangingPunct="1">
        <a:spcBef>
          <a:spcPct val="0"/>
        </a:spcBef>
        <a:spcAft>
          <a:spcPct val="0"/>
        </a:spcAft>
        <a:defRPr sz="2800" b="1">
          <a:solidFill>
            <a:srgbClr val="2F5EBF"/>
          </a:solidFill>
          <a:latin typeface="Verdana" charset="0"/>
          <a:ea typeface="ＭＳ Ｐゴシック" charset="0"/>
        </a:defRPr>
      </a:lvl7pPr>
      <a:lvl8pPr marL="1371600" algn="l" rtl="0" eaLnBrk="1" fontAlgn="base" hangingPunct="1">
        <a:spcBef>
          <a:spcPct val="0"/>
        </a:spcBef>
        <a:spcAft>
          <a:spcPct val="0"/>
        </a:spcAft>
        <a:defRPr sz="2800" b="1">
          <a:solidFill>
            <a:srgbClr val="2F5EBF"/>
          </a:solidFill>
          <a:latin typeface="Verdana" charset="0"/>
          <a:ea typeface="ＭＳ Ｐゴシック" charset="0"/>
        </a:defRPr>
      </a:lvl8pPr>
      <a:lvl9pPr marL="1828800" algn="l" rtl="0" eaLnBrk="1" fontAlgn="base" hangingPunct="1">
        <a:spcBef>
          <a:spcPct val="0"/>
        </a:spcBef>
        <a:spcAft>
          <a:spcPct val="0"/>
        </a:spcAft>
        <a:defRPr sz="2800" b="1">
          <a:solidFill>
            <a:srgbClr val="2F5EBF"/>
          </a:solidFill>
          <a:latin typeface="Verdana" charset="0"/>
          <a:ea typeface="ＭＳ Ｐゴシック" charset="0"/>
        </a:defRPr>
      </a:lvl9pPr>
    </p:titleStyle>
    <p:bodyStyle>
      <a:lvl1pPr marL="168275" indent="-168275" algn="l" rtl="0" eaLnBrk="1" fontAlgn="base" hangingPunct="1">
        <a:spcBef>
          <a:spcPts val="1800"/>
        </a:spcBef>
        <a:spcAft>
          <a:spcPct val="0"/>
        </a:spcAft>
        <a:buClr>
          <a:schemeClr val="accent1"/>
        </a:buClr>
        <a:buFont typeface="Times" pitchFamily="18" charset="0"/>
        <a:buChar char="•"/>
        <a:defRPr sz="2000">
          <a:solidFill>
            <a:srgbClr val="000000"/>
          </a:solidFill>
          <a:latin typeface="+mn-lt"/>
          <a:ea typeface="MS PGothic" pitchFamily="34" charset="-128"/>
          <a:cs typeface="MS PGothic" charset="0"/>
        </a:defRPr>
      </a:lvl1pPr>
      <a:lvl2pPr marL="450850" indent="-168275" algn="l" rtl="0" eaLnBrk="1" fontAlgn="base" hangingPunct="1">
        <a:spcBef>
          <a:spcPts val="1800"/>
        </a:spcBef>
        <a:spcAft>
          <a:spcPct val="0"/>
        </a:spcAft>
        <a:buClr>
          <a:schemeClr val="accent1"/>
        </a:buClr>
        <a:buFont typeface="Times" pitchFamily="18" charset="0"/>
        <a:buChar char="–"/>
        <a:defRPr>
          <a:solidFill>
            <a:srgbClr val="000000"/>
          </a:solidFill>
          <a:latin typeface="+mn-lt"/>
          <a:ea typeface="MS PGothic" pitchFamily="34" charset="-128"/>
          <a:cs typeface="MS PGothic" charset="0"/>
        </a:defRPr>
      </a:lvl2pPr>
      <a:lvl3pPr marL="684213" indent="-119063" algn="l" rtl="0" eaLnBrk="1" fontAlgn="base" hangingPunct="1">
        <a:spcBef>
          <a:spcPts val="1800"/>
        </a:spcBef>
        <a:spcAft>
          <a:spcPct val="0"/>
        </a:spcAft>
        <a:buClr>
          <a:schemeClr val="accent1"/>
        </a:buClr>
        <a:buFont typeface="Times" pitchFamily="18" charset="0"/>
        <a:buChar char="•"/>
        <a:defRPr sz="1600">
          <a:solidFill>
            <a:srgbClr val="000000"/>
          </a:solidFill>
          <a:latin typeface="+mn-lt"/>
          <a:ea typeface="MS PGothic" pitchFamily="34" charset="-128"/>
          <a:cs typeface="MS PGothic" charset="0"/>
        </a:defRPr>
      </a:lvl3pPr>
      <a:lvl4pPr marL="911225" indent="-112713" algn="l" rtl="0" eaLnBrk="1" fontAlgn="base" hangingPunct="1">
        <a:spcBef>
          <a:spcPts val="1800"/>
        </a:spcBef>
        <a:spcAft>
          <a:spcPct val="0"/>
        </a:spcAft>
        <a:buClr>
          <a:schemeClr val="accent1"/>
        </a:buClr>
        <a:buFont typeface="Times" pitchFamily="18" charset="0"/>
        <a:buChar char="-"/>
        <a:defRPr sz="1400">
          <a:solidFill>
            <a:srgbClr val="000000"/>
          </a:solidFill>
          <a:latin typeface="+mn-lt"/>
          <a:ea typeface="MS PGothic" pitchFamily="34" charset="-128"/>
          <a:cs typeface="MS PGothic" charset="0"/>
        </a:defRPr>
      </a:lvl4pPr>
      <a:lvl5pPr marL="1143000" indent="-111125" algn="l" rtl="0" eaLnBrk="1" fontAlgn="base" hangingPunct="1">
        <a:spcBef>
          <a:spcPts val="1800"/>
        </a:spcBef>
        <a:spcAft>
          <a:spcPct val="0"/>
        </a:spcAft>
        <a:buClr>
          <a:schemeClr val="accent1"/>
        </a:buClr>
        <a:buFont typeface="Times" pitchFamily="18" charset="0"/>
        <a:buChar char="•"/>
        <a:defRPr sz="1200">
          <a:solidFill>
            <a:srgbClr val="000000"/>
          </a:solidFill>
          <a:latin typeface="+mn-lt"/>
          <a:ea typeface="MS PGothic" pitchFamily="34" charset="-128"/>
          <a:cs typeface="MS PGothic" charset="0"/>
        </a:defRPr>
      </a:lvl5pPr>
      <a:lvl6pPr marL="16002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6pPr>
      <a:lvl7pPr marL="20574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7pPr>
      <a:lvl8pPr marL="25146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8pPr>
      <a:lvl9pPr marL="29718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33.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ctrTitle" sz="quarter"/>
          </p:nvPr>
        </p:nvSpPr>
        <p:spPr/>
        <p:txBody>
          <a:bodyPr/>
          <a:lstStyle/>
          <a:p>
            <a:pPr eaLnBrk="1" hangingPunct="1">
              <a:defRPr/>
            </a:pPr>
            <a:r>
              <a:rPr lang="en-US" sz="4000" dirty="0" smtClean="0"/>
              <a:t>Company File </a:t>
            </a:r>
            <a:r>
              <a:rPr lang="en-US" sz="4000" dirty="0" smtClean="0"/>
              <a:t>Setup</a:t>
            </a:r>
            <a:endParaRPr lang="en-US" sz="4000" dirty="0" smtClean="0"/>
          </a:p>
        </p:txBody>
      </p:sp>
      <p:sp>
        <p:nvSpPr>
          <p:cNvPr id="35843" name="Rectangle 8"/>
          <p:cNvSpPr>
            <a:spLocks noGrp="1" noChangeArrowheads="1"/>
          </p:cNvSpPr>
          <p:nvPr>
            <p:ph type="subTitle" sz="quarter" idx="1"/>
          </p:nvPr>
        </p:nvSpPr>
        <p:spPr/>
        <p:txBody>
          <a:bodyPr/>
          <a:lstStyle/>
          <a:p>
            <a:pPr marR="0" eaLnBrk="1" hangingPunct="1">
              <a:spcBef>
                <a:spcPct val="50000"/>
              </a:spcBef>
            </a:pPr>
            <a:r>
              <a:rPr lang="en-US" altLang="en-US" smtClean="0"/>
              <a:t>2014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smtClean="0"/>
              <a:t>Activating Account Numbers</a:t>
            </a:r>
          </a:p>
        </p:txBody>
      </p:sp>
      <p:pic>
        <p:nvPicPr>
          <p:cNvPr id="4" name="Picture 3" descr="C:\Users\Deborah\AppData\Local\Temp\SNAGHTML13e8c2ba.PNG"/>
          <p:cNvPicPr/>
          <p:nvPr/>
        </p:nvPicPr>
        <p:blipFill>
          <a:blip r:embed="rId3">
            <a:extLst>
              <a:ext uri="{28A0092B-C50C-407E-A947-70E740481C1C}">
                <a14:useLocalDpi xmlns:a14="http://schemas.microsoft.com/office/drawing/2010/main" val="0"/>
              </a:ext>
            </a:extLst>
          </a:blip>
          <a:srcRect/>
          <a:stretch>
            <a:fillRect/>
          </a:stretch>
        </p:blipFill>
        <p:spPr bwMode="auto">
          <a:xfrm>
            <a:off x="685800" y="1343977"/>
            <a:ext cx="6809424" cy="2085023"/>
          </a:xfrm>
          <a:prstGeom prst="rect">
            <a:avLst/>
          </a:prstGeom>
          <a:noFill/>
          <a:ln>
            <a:noFill/>
          </a:ln>
        </p:spPr>
      </p:pic>
      <p:pic>
        <p:nvPicPr>
          <p:cNvPr id="6" name="Picture 5" descr="C:\Users\Deborah\AppData\Local\Temp\SNAGHTML11052747.PNG"/>
          <p:cNvPicPr/>
          <p:nvPr/>
        </p:nvPicPr>
        <p:blipFill>
          <a:blip r:embed="rId4">
            <a:extLst>
              <a:ext uri="{28A0092B-C50C-407E-A947-70E740481C1C}">
                <a14:useLocalDpi xmlns:a14="http://schemas.microsoft.com/office/drawing/2010/main" val="0"/>
              </a:ext>
            </a:extLst>
          </a:blip>
          <a:srcRect/>
          <a:stretch>
            <a:fillRect/>
          </a:stretch>
        </p:blipFill>
        <p:spPr bwMode="auto">
          <a:xfrm>
            <a:off x="3124200" y="2895600"/>
            <a:ext cx="5505179" cy="3124200"/>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304800"/>
            <a:ext cx="8229600" cy="762000"/>
          </a:xfrm>
        </p:spPr>
        <p:txBody>
          <a:bodyPr/>
          <a:lstStyle/>
          <a:p>
            <a:pPr eaLnBrk="1" hangingPunct="1">
              <a:defRPr/>
            </a:pPr>
            <a:r>
              <a:rPr lang="en-US" dirty="0" smtClean="0"/>
              <a:t>Adding Accounts</a:t>
            </a:r>
          </a:p>
        </p:txBody>
      </p:sp>
      <p:pic>
        <p:nvPicPr>
          <p:cNvPr id="4" name="Picture 3" descr="C:\Users\Deborah\AppData\Local\Temp\SNAGHTML11064c64.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15429" y="1295400"/>
            <a:ext cx="6713143" cy="4419600"/>
          </a:xfrm>
          <a:prstGeom prst="rect">
            <a:avLst/>
          </a:prstGeom>
          <a:noFill/>
          <a:ln>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smtClean="0"/>
              <a:t>Adding Accounts</a:t>
            </a:r>
          </a:p>
        </p:txBody>
      </p:sp>
      <p:pic>
        <p:nvPicPr>
          <p:cNvPr id="4" name="Picture 3" descr="C:\Users\Deborah\AppData\Local\Temp\SNAGHTML11076b39.PNG"/>
          <p:cNvPicPr/>
          <p:nvPr/>
        </p:nvPicPr>
        <p:blipFill>
          <a:blip r:embed="rId3">
            <a:extLst>
              <a:ext uri="{28A0092B-C50C-407E-A947-70E740481C1C}">
                <a14:useLocalDpi xmlns:a14="http://schemas.microsoft.com/office/drawing/2010/main" val="0"/>
              </a:ext>
            </a:extLst>
          </a:blip>
          <a:srcRect/>
          <a:stretch>
            <a:fillRect/>
          </a:stretch>
        </p:blipFill>
        <p:spPr bwMode="auto">
          <a:xfrm>
            <a:off x="605111" y="1316942"/>
            <a:ext cx="7933778" cy="4398057"/>
          </a:xfrm>
          <a:prstGeom prst="rect">
            <a:avLst/>
          </a:prstGeom>
          <a:noFill/>
          <a:ln>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304800"/>
            <a:ext cx="8229600" cy="762000"/>
          </a:xfrm>
        </p:spPr>
        <p:txBody>
          <a:bodyPr/>
          <a:lstStyle/>
          <a:p>
            <a:pPr eaLnBrk="1" hangingPunct="1">
              <a:defRPr/>
            </a:pPr>
            <a:r>
              <a:rPr lang="en-US" dirty="0" smtClean="0"/>
              <a:t>Adding Subaccounts</a:t>
            </a:r>
          </a:p>
        </p:txBody>
      </p:sp>
      <p:pic>
        <p:nvPicPr>
          <p:cNvPr id="4" name="Picture 3" descr="C:\Users\Deborah\AppData\Local\Temp\SNAGHTML1109e01a.PNG"/>
          <p:cNvPicPr/>
          <p:nvPr/>
        </p:nvPicPr>
        <p:blipFill>
          <a:blip r:embed="rId3">
            <a:extLst>
              <a:ext uri="{28A0092B-C50C-407E-A947-70E740481C1C}">
                <a14:useLocalDpi xmlns:a14="http://schemas.microsoft.com/office/drawing/2010/main" val="0"/>
              </a:ext>
            </a:extLst>
          </a:blip>
          <a:srcRect/>
          <a:stretch>
            <a:fillRect/>
          </a:stretch>
        </p:blipFill>
        <p:spPr bwMode="auto">
          <a:xfrm>
            <a:off x="443860" y="1319474"/>
            <a:ext cx="8256280" cy="4395526"/>
          </a:xfrm>
          <a:prstGeom prst="rect">
            <a:avLst/>
          </a:prstGeom>
          <a:noFill/>
          <a:ln>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Autofit/>
          </a:bodyPr>
          <a:lstStyle/>
          <a:p>
            <a:pPr eaLnBrk="1" hangingPunct="1">
              <a:defRPr/>
            </a:pPr>
            <a:r>
              <a:rPr lang="en-US" dirty="0" smtClean="0"/>
              <a:t>Removing Accounts from the Chart of Accounts</a:t>
            </a:r>
          </a:p>
        </p:txBody>
      </p:sp>
      <p:sp>
        <p:nvSpPr>
          <p:cNvPr id="50179" name="Rectangle 3"/>
          <p:cNvSpPr>
            <a:spLocks noGrp="1" noChangeArrowheads="1"/>
          </p:cNvSpPr>
          <p:nvPr>
            <p:ph idx="1"/>
          </p:nvPr>
        </p:nvSpPr>
        <p:spPr/>
        <p:txBody>
          <a:bodyPr/>
          <a:lstStyle/>
          <a:p>
            <a:pPr eaLnBrk="1" hangingPunct="1"/>
            <a:r>
              <a:rPr lang="en-US" altLang="en-US" smtClean="0"/>
              <a:t>Deleting Accounts - Option 1 </a:t>
            </a:r>
          </a:p>
          <a:p>
            <a:pPr eaLnBrk="1" hangingPunct="1"/>
            <a:r>
              <a:rPr lang="en-US" altLang="en-US" smtClean="0"/>
              <a:t>Deactivating Accounts - Option 2 </a:t>
            </a:r>
          </a:p>
          <a:p>
            <a:pPr eaLnBrk="1" hangingPunct="1"/>
            <a:r>
              <a:rPr lang="en-US" altLang="en-US" smtClean="0"/>
              <a:t>Merging Accounts - Option 3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304800"/>
            <a:ext cx="8229600" cy="685800"/>
          </a:xfrm>
        </p:spPr>
        <p:txBody>
          <a:bodyPr/>
          <a:lstStyle/>
          <a:p>
            <a:pPr eaLnBrk="1" hangingPunct="1">
              <a:defRPr/>
            </a:pPr>
            <a:r>
              <a:rPr lang="en-US" dirty="0" smtClean="0"/>
              <a:t>Deleting Accounts – Option 1</a:t>
            </a:r>
          </a:p>
        </p:txBody>
      </p:sp>
      <p:pic>
        <p:nvPicPr>
          <p:cNvPr id="51203" name="Picture 3" descr="C:\Users\Deborah\AppData\Local\Temp\SNAGHTMLc96c4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5238" y="1295400"/>
            <a:ext cx="6613525" cy="481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a:xfrm>
            <a:off x="457200" y="304800"/>
            <a:ext cx="8229600" cy="762000"/>
          </a:xfrm>
        </p:spPr>
        <p:txBody>
          <a:bodyPr>
            <a:normAutofit/>
          </a:bodyPr>
          <a:lstStyle/>
          <a:p>
            <a:pPr eaLnBrk="1" hangingPunct="1">
              <a:defRPr/>
            </a:pPr>
            <a:r>
              <a:rPr lang="en-US" dirty="0" smtClean="0"/>
              <a:t>Deactivating Accounts – Option 2</a:t>
            </a:r>
          </a:p>
        </p:txBody>
      </p:sp>
      <p:pic>
        <p:nvPicPr>
          <p:cNvPr id="5" name="Picture 4" descr="C:\Users\Deborah\AppData\Local\Temp\SNAGHTML13ecc20f.PNG"/>
          <p:cNvPicPr/>
          <p:nvPr/>
        </p:nvPicPr>
        <p:blipFill>
          <a:blip r:embed="rId3">
            <a:extLst>
              <a:ext uri="{28A0092B-C50C-407E-A947-70E740481C1C}">
                <a14:useLocalDpi xmlns:a14="http://schemas.microsoft.com/office/drawing/2010/main" val="0"/>
              </a:ext>
            </a:extLst>
          </a:blip>
          <a:srcRect/>
          <a:stretch>
            <a:fillRect/>
          </a:stretch>
        </p:blipFill>
        <p:spPr bwMode="auto">
          <a:xfrm>
            <a:off x="381000" y="1676399"/>
            <a:ext cx="4648200" cy="3188715"/>
          </a:xfrm>
          <a:prstGeom prst="rect">
            <a:avLst/>
          </a:prstGeom>
          <a:noFill/>
          <a:ln>
            <a:noFill/>
          </a:ln>
        </p:spPr>
      </p:pic>
      <p:pic>
        <p:nvPicPr>
          <p:cNvPr id="7" name="Picture 6" descr="C:\Users\Deborah\AppData\Local\Temp\SNAGHTML13ed7d42.PNG"/>
          <p:cNvPicPr/>
          <p:nvPr/>
        </p:nvPicPr>
        <p:blipFill>
          <a:blip r:embed="rId4">
            <a:extLst>
              <a:ext uri="{28A0092B-C50C-407E-A947-70E740481C1C}">
                <a14:useLocalDpi xmlns:a14="http://schemas.microsoft.com/office/drawing/2010/main" val="0"/>
              </a:ext>
            </a:extLst>
          </a:blip>
          <a:srcRect/>
          <a:stretch>
            <a:fillRect/>
          </a:stretch>
        </p:blipFill>
        <p:spPr bwMode="auto">
          <a:xfrm>
            <a:off x="2239009" y="3810000"/>
            <a:ext cx="6408525" cy="1905000"/>
          </a:xfrm>
          <a:prstGeom prst="rect">
            <a:avLst/>
          </a:prstGeom>
          <a:noFill/>
          <a:ln>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p:txBody>
          <a:bodyPr/>
          <a:lstStyle/>
          <a:p>
            <a:pPr eaLnBrk="1" hangingPunct="1">
              <a:defRPr/>
            </a:pPr>
            <a:r>
              <a:rPr lang="en-US" smtClean="0"/>
              <a:t>Merging Accounts – Option 3</a:t>
            </a:r>
          </a:p>
        </p:txBody>
      </p:sp>
      <p:sp>
        <p:nvSpPr>
          <p:cNvPr id="53251" name="Rectangle 8"/>
          <p:cNvSpPr>
            <a:spLocks noGrp="1" noChangeArrowheads="1"/>
          </p:cNvSpPr>
          <p:nvPr>
            <p:ph idx="1"/>
          </p:nvPr>
        </p:nvSpPr>
        <p:spPr>
          <a:xfrm>
            <a:off x="457200" y="1524000"/>
            <a:ext cx="2971800" cy="4525963"/>
          </a:xfrm>
        </p:spPr>
        <p:txBody>
          <a:bodyPr/>
          <a:lstStyle/>
          <a:p>
            <a:pPr eaLnBrk="1" hangingPunct="1">
              <a:lnSpc>
                <a:spcPct val="90000"/>
              </a:lnSpc>
            </a:pPr>
            <a:r>
              <a:rPr lang="en-US" altLang="en-US" smtClean="0"/>
              <a:t>Select the account you wish to change</a:t>
            </a:r>
          </a:p>
          <a:p>
            <a:pPr eaLnBrk="1" hangingPunct="1">
              <a:lnSpc>
                <a:spcPct val="90000"/>
              </a:lnSpc>
            </a:pPr>
            <a:r>
              <a:rPr lang="en-US" altLang="en-US" smtClean="0"/>
              <a:t>Rename the account to the account you wish to keep</a:t>
            </a:r>
          </a:p>
          <a:p>
            <a:pPr eaLnBrk="1" hangingPunct="1">
              <a:lnSpc>
                <a:spcPct val="90000"/>
              </a:lnSpc>
            </a:pPr>
            <a:endParaRPr lang="en-US" altLang="en-US" smtClean="0"/>
          </a:p>
        </p:txBody>
      </p:sp>
      <p:pic>
        <p:nvPicPr>
          <p:cNvPr id="5" name="Picture 4" descr="C:\Users\Deborah\AppData\Local\Temp\SNAGHTML13f186b4.PNG"/>
          <p:cNvPicPr/>
          <p:nvPr/>
        </p:nvPicPr>
        <p:blipFill>
          <a:blip r:embed="rId3">
            <a:extLst>
              <a:ext uri="{28A0092B-C50C-407E-A947-70E740481C1C}">
                <a14:useLocalDpi xmlns:a14="http://schemas.microsoft.com/office/drawing/2010/main" val="0"/>
              </a:ext>
            </a:extLst>
          </a:blip>
          <a:srcRect/>
          <a:stretch>
            <a:fillRect/>
          </a:stretch>
        </p:blipFill>
        <p:spPr bwMode="auto">
          <a:xfrm>
            <a:off x="3733800" y="1524000"/>
            <a:ext cx="4826000" cy="3707765"/>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smtClean="0"/>
              <a:t>Reordering the Account List</a:t>
            </a:r>
          </a:p>
        </p:txBody>
      </p:sp>
      <p:sp>
        <p:nvSpPr>
          <p:cNvPr id="54275" name="Text Box 12"/>
          <p:cNvSpPr txBox="1">
            <a:spLocks noChangeArrowheads="1"/>
          </p:cNvSpPr>
          <p:nvPr/>
        </p:nvSpPr>
        <p:spPr bwMode="ltGray">
          <a:xfrm>
            <a:off x="838200" y="5486400"/>
            <a:ext cx="762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altLang="en-US">
                <a:latin typeface="Arial" charset="0"/>
              </a:rPr>
              <a:t>Sorted by name without account numbers</a:t>
            </a:r>
          </a:p>
        </p:txBody>
      </p:sp>
      <p:pic>
        <p:nvPicPr>
          <p:cNvPr id="5" name="Picture 4" descr="C:\Users\Deborah\AppData\Local\Temp\SNAGHTML13f47cb6.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1600" y="1324909"/>
            <a:ext cx="6400800" cy="4380814"/>
          </a:xfrm>
          <a:prstGeom prst="rect">
            <a:avLst/>
          </a:prstGeom>
          <a:noFill/>
          <a:ln>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rmAutofit/>
          </a:bodyPr>
          <a:lstStyle/>
          <a:p>
            <a:pPr eaLnBrk="1" hangingPunct="1">
              <a:defRPr/>
            </a:pPr>
            <a:r>
              <a:rPr lang="en-US" dirty="0" smtClean="0"/>
              <a:t>Setting Up Opening Balances: Step 4</a:t>
            </a:r>
          </a:p>
        </p:txBody>
      </p:sp>
      <p:sp>
        <p:nvSpPr>
          <p:cNvPr id="55299" name="Rectangle 3"/>
          <p:cNvSpPr>
            <a:spLocks noGrp="1" noChangeArrowheads="1"/>
          </p:cNvSpPr>
          <p:nvPr>
            <p:ph idx="1"/>
          </p:nvPr>
        </p:nvSpPr>
        <p:spPr/>
        <p:txBody>
          <a:bodyPr/>
          <a:lstStyle/>
          <a:p>
            <a:pPr eaLnBrk="1" hangingPunct="1"/>
            <a:r>
              <a:rPr lang="en-US" altLang="en-US" dirty="0" smtClean="0"/>
              <a:t>Gathering Your Information</a:t>
            </a:r>
          </a:p>
          <a:p>
            <a:pPr eaLnBrk="1" hangingPunct="1"/>
            <a:r>
              <a:rPr lang="en-US" altLang="en-US" dirty="0" smtClean="0"/>
              <a:t>Entering the Opening Balances</a:t>
            </a:r>
          </a:p>
          <a:p>
            <a:pPr eaLnBrk="1" hangingPunct="1"/>
            <a:r>
              <a:rPr lang="en-US" altLang="en-US" dirty="0" smtClean="0"/>
              <a:t>Understanding Opening Balance Equity </a:t>
            </a:r>
          </a:p>
        </p:txBody>
      </p:sp>
      <p:pic>
        <p:nvPicPr>
          <p:cNvPr id="4" name="Picture 3" descr="C:\Users\Deborah\AppData\Local\Temp\SNAGHTML141c3bf0.PNG"/>
          <p:cNvPicPr/>
          <p:nvPr/>
        </p:nvPicPr>
        <p:blipFill>
          <a:blip r:embed="rId3">
            <a:extLst>
              <a:ext uri="{28A0092B-C50C-407E-A947-70E740481C1C}">
                <a14:useLocalDpi xmlns:a14="http://schemas.microsoft.com/office/drawing/2010/main" val="0"/>
              </a:ext>
            </a:extLst>
          </a:blip>
          <a:srcRect/>
          <a:stretch>
            <a:fillRect/>
          </a:stretch>
        </p:blipFill>
        <p:spPr bwMode="auto">
          <a:xfrm>
            <a:off x="2480945" y="2971800"/>
            <a:ext cx="4182110" cy="3213100"/>
          </a:xfrm>
          <a:prstGeom prst="rect">
            <a:avLst/>
          </a:prstGeom>
          <a:noFill/>
          <a:ln>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dirty="0" smtClean="0"/>
              <a:t>Topics</a:t>
            </a:r>
          </a:p>
        </p:txBody>
      </p:sp>
      <p:sp>
        <p:nvSpPr>
          <p:cNvPr id="36867" name="Rectangle 3"/>
          <p:cNvSpPr>
            <a:spLocks noGrp="1" noChangeArrowheads="1"/>
          </p:cNvSpPr>
          <p:nvPr>
            <p:ph idx="1"/>
          </p:nvPr>
        </p:nvSpPr>
        <p:spPr>
          <a:xfrm>
            <a:off x="457200" y="1219200"/>
            <a:ext cx="8223250" cy="4729162"/>
          </a:xfrm>
        </p:spPr>
        <p:txBody>
          <a:bodyPr/>
          <a:lstStyle/>
          <a:p>
            <a:pPr lvl="0"/>
            <a:r>
              <a:rPr lang="en-US" sz="2400" dirty="0"/>
              <a:t>Choosing a Start Date – Step 1</a:t>
            </a:r>
          </a:p>
          <a:p>
            <a:pPr lvl="0"/>
            <a:r>
              <a:rPr lang="en-US" sz="2400" dirty="0"/>
              <a:t>Creating the Company File – Step 2 </a:t>
            </a:r>
          </a:p>
          <a:p>
            <a:pPr lvl="0"/>
            <a:r>
              <a:rPr lang="en-US" sz="2400" dirty="0"/>
              <a:t>Setting Up the Chart of Accounts and Other Lists – Step 3</a:t>
            </a:r>
          </a:p>
          <a:p>
            <a:pPr lvl="0"/>
            <a:r>
              <a:rPr lang="en-US" sz="2400" dirty="0"/>
              <a:t>Setting Up Opening Balances – Step 4 </a:t>
            </a:r>
          </a:p>
          <a:p>
            <a:pPr lvl="0"/>
            <a:r>
              <a:rPr lang="en-US" sz="2400" dirty="0"/>
              <a:t>Entering Open Items – Step 5 </a:t>
            </a:r>
          </a:p>
          <a:p>
            <a:pPr lvl="0"/>
            <a:r>
              <a:rPr lang="en-US" sz="2400" dirty="0"/>
              <a:t>Entering Year-to-Date Income and Expenses –  Step 6</a:t>
            </a:r>
          </a:p>
          <a:p>
            <a:pPr lvl="0"/>
            <a:r>
              <a:rPr lang="en-US" sz="2400" dirty="0"/>
              <a:t>Adjusting Opening Balance for Sales Tax Payable – Step </a:t>
            </a:r>
            <a:r>
              <a:rPr lang="en-US" sz="2400" dirty="0" smtClean="0"/>
              <a:t>7</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smtClean="0"/>
              <a:t>Gathering Your Information</a:t>
            </a:r>
          </a:p>
        </p:txBody>
      </p:sp>
      <p:sp>
        <p:nvSpPr>
          <p:cNvPr id="56323" name="Rectangle 3"/>
          <p:cNvSpPr>
            <a:spLocks noGrp="1" noChangeArrowheads="1"/>
          </p:cNvSpPr>
          <p:nvPr>
            <p:ph idx="1"/>
          </p:nvPr>
        </p:nvSpPr>
        <p:spPr/>
        <p:txBody>
          <a:bodyPr/>
          <a:lstStyle/>
          <a:p>
            <a:pPr eaLnBrk="1" hangingPunct="1">
              <a:lnSpc>
                <a:spcPct val="80000"/>
              </a:lnSpc>
            </a:pPr>
            <a:r>
              <a:rPr lang="en-US" altLang="en-US" dirty="0" smtClean="0"/>
              <a:t>Trial Balance for your start date</a:t>
            </a:r>
          </a:p>
          <a:p>
            <a:pPr eaLnBrk="1" hangingPunct="1">
              <a:lnSpc>
                <a:spcPct val="80000"/>
              </a:lnSpc>
            </a:pPr>
            <a:r>
              <a:rPr lang="en-US" altLang="en-US" dirty="0" smtClean="0"/>
              <a:t>Bank Statements (all accounts)</a:t>
            </a:r>
          </a:p>
          <a:p>
            <a:pPr eaLnBrk="1" hangingPunct="1">
              <a:lnSpc>
                <a:spcPct val="80000"/>
              </a:lnSpc>
            </a:pPr>
            <a:r>
              <a:rPr lang="en-US" altLang="en-US" dirty="0" smtClean="0"/>
              <a:t>Outstanding Checks and Deposits</a:t>
            </a:r>
          </a:p>
          <a:p>
            <a:pPr eaLnBrk="1" hangingPunct="1">
              <a:lnSpc>
                <a:spcPct val="80000"/>
              </a:lnSpc>
            </a:pPr>
            <a:r>
              <a:rPr lang="en-US" altLang="en-US" dirty="0" smtClean="0"/>
              <a:t>Open Invoices</a:t>
            </a:r>
          </a:p>
          <a:p>
            <a:pPr eaLnBrk="1" hangingPunct="1">
              <a:lnSpc>
                <a:spcPct val="80000"/>
              </a:lnSpc>
            </a:pPr>
            <a:r>
              <a:rPr lang="en-US" altLang="en-US" dirty="0" smtClean="0"/>
              <a:t>Unpaid Bills</a:t>
            </a:r>
          </a:p>
          <a:p>
            <a:pPr eaLnBrk="1" hangingPunct="1">
              <a:lnSpc>
                <a:spcPct val="80000"/>
              </a:lnSpc>
            </a:pPr>
            <a:r>
              <a:rPr lang="en-US" altLang="en-US" dirty="0" smtClean="0"/>
              <a:t>Employee List and W-4 Information</a:t>
            </a:r>
          </a:p>
          <a:p>
            <a:pPr eaLnBrk="1" hangingPunct="1">
              <a:lnSpc>
                <a:spcPct val="80000"/>
              </a:lnSpc>
            </a:pPr>
            <a:r>
              <a:rPr lang="en-US" altLang="en-US" dirty="0" smtClean="0"/>
              <a:t>Payroll Liabilities by Item</a:t>
            </a:r>
          </a:p>
          <a:p>
            <a:pPr eaLnBrk="1" hangingPunct="1">
              <a:lnSpc>
                <a:spcPct val="80000"/>
              </a:lnSpc>
            </a:pPr>
            <a:r>
              <a:rPr lang="en-US" altLang="en-US" dirty="0" smtClean="0"/>
              <a:t>Year-to-Date Payroll Detail by Employee</a:t>
            </a:r>
          </a:p>
          <a:p>
            <a:pPr eaLnBrk="1" hangingPunct="1">
              <a:lnSpc>
                <a:spcPct val="80000"/>
              </a:lnSpc>
            </a:pPr>
            <a:r>
              <a:rPr lang="en-US" altLang="en-US" dirty="0" smtClean="0"/>
              <a:t>Year-to-Date Payroll Tax Deposits</a:t>
            </a:r>
          </a:p>
          <a:p>
            <a:pPr eaLnBrk="1" hangingPunct="1">
              <a:lnSpc>
                <a:spcPct val="80000"/>
              </a:lnSpc>
            </a:pPr>
            <a:r>
              <a:rPr lang="en-US" altLang="en-US" dirty="0" smtClean="0"/>
              <a:t>Physical Inventory by Inventory Part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Autofit/>
          </a:bodyPr>
          <a:lstStyle/>
          <a:p>
            <a:pPr eaLnBrk="1" hangingPunct="1">
              <a:defRPr/>
            </a:pPr>
            <a:r>
              <a:rPr lang="en-US" dirty="0" smtClean="0"/>
              <a:t>Entering the Opening Balances: Step 4 (cont.)</a:t>
            </a:r>
          </a:p>
        </p:txBody>
      </p:sp>
      <p:sp>
        <p:nvSpPr>
          <p:cNvPr id="57347" name="Rectangle 3"/>
          <p:cNvSpPr>
            <a:spLocks noGrp="1" noChangeArrowheads="1"/>
          </p:cNvSpPr>
          <p:nvPr>
            <p:ph idx="1"/>
          </p:nvPr>
        </p:nvSpPr>
        <p:spPr/>
        <p:txBody>
          <a:bodyPr/>
          <a:lstStyle/>
          <a:p>
            <a:pPr eaLnBrk="1" hangingPunct="1"/>
            <a:r>
              <a:rPr lang="en-US" altLang="en-US" b="1" smtClean="0"/>
              <a:t>Two Methods</a:t>
            </a:r>
          </a:p>
          <a:p>
            <a:pPr lvl="1" eaLnBrk="1" hangingPunct="1"/>
            <a:r>
              <a:rPr lang="en-US" altLang="en-US" b="1" smtClean="0"/>
              <a:t>Directly Editing the Account </a:t>
            </a:r>
          </a:p>
          <a:p>
            <a:pPr lvl="1" eaLnBrk="1" hangingPunct="1"/>
            <a:r>
              <a:rPr lang="en-US" altLang="en-US" b="1" smtClean="0"/>
              <a:t>Using a General Journal Entry to Record Opening Balances </a:t>
            </a:r>
          </a:p>
          <a:p>
            <a:pPr eaLnBrk="1" hangingPunct="1"/>
            <a:endParaRPr lang="en-US" altLang="en-US" b="1"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p:txBody>
          <a:bodyPr/>
          <a:lstStyle/>
          <a:p>
            <a:pPr eaLnBrk="1" hangingPunct="1">
              <a:defRPr/>
            </a:pPr>
            <a:r>
              <a:rPr lang="en-US" dirty="0" smtClean="0"/>
              <a:t>Directly Editing the Account</a:t>
            </a:r>
          </a:p>
        </p:txBody>
      </p:sp>
      <p:pic>
        <p:nvPicPr>
          <p:cNvPr id="5" name="Picture 4" descr="C:\Users\Deborah\AppData\Local\Temp\SNAGHTML141c3bf0.PNG"/>
          <p:cNvPicPr/>
          <p:nvPr/>
        </p:nvPicPr>
        <p:blipFill>
          <a:blip r:embed="rId3">
            <a:extLst>
              <a:ext uri="{28A0092B-C50C-407E-A947-70E740481C1C}">
                <a14:useLocalDpi xmlns:a14="http://schemas.microsoft.com/office/drawing/2010/main" val="0"/>
              </a:ext>
            </a:extLst>
          </a:blip>
          <a:srcRect/>
          <a:stretch>
            <a:fillRect/>
          </a:stretch>
        </p:blipFill>
        <p:spPr bwMode="auto">
          <a:xfrm>
            <a:off x="762000" y="1143000"/>
            <a:ext cx="5029200" cy="3863916"/>
          </a:xfrm>
          <a:prstGeom prst="rect">
            <a:avLst/>
          </a:prstGeom>
          <a:noFill/>
          <a:ln>
            <a:noFill/>
          </a:ln>
        </p:spPr>
      </p:pic>
      <p:pic>
        <p:nvPicPr>
          <p:cNvPr id="6" name="Picture 5" descr="C:\Users\Deborah\AppData\Local\Temp\SNAGHTML141dae42.PNG"/>
          <p:cNvPicPr/>
          <p:nvPr/>
        </p:nvPicPr>
        <p:blipFill>
          <a:blip r:embed="rId4">
            <a:extLst>
              <a:ext uri="{28A0092B-C50C-407E-A947-70E740481C1C}">
                <a14:useLocalDpi xmlns:a14="http://schemas.microsoft.com/office/drawing/2010/main" val="0"/>
              </a:ext>
            </a:extLst>
          </a:blip>
          <a:srcRect/>
          <a:stretch>
            <a:fillRect/>
          </a:stretch>
        </p:blipFill>
        <p:spPr bwMode="auto">
          <a:xfrm>
            <a:off x="4574649" y="4114800"/>
            <a:ext cx="3830320" cy="1981200"/>
          </a:xfrm>
          <a:prstGeom prst="rect">
            <a:avLst/>
          </a:prstGeom>
          <a:noFill/>
          <a:ln>
            <a:noFill/>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smtClean="0"/>
              <a:t>Using a General Journal Entry</a:t>
            </a:r>
          </a:p>
        </p:txBody>
      </p:sp>
      <p:pic>
        <p:nvPicPr>
          <p:cNvPr id="4" name="Picture 3" descr="C:\Users\Deborah\AppData\Local\Temp\SNAGHTML14279813.PNG"/>
          <p:cNvPicPr/>
          <p:nvPr/>
        </p:nvPicPr>
        <p:blipFill>
          <a:blip r:embed="rId3">
            <a:extLst>
              <a:ext uri="{28A0092B-C50C-407E-A947-70E740481C1C}">
                <a14:useLocalDpi xmlns:a14="http://schemas.microsoft.com/office/drawing/2010/main" val="0"/>
              </a:ext>
            </a:extLst>
          </a:blip>
          <a:srcRect/>
          <a:stretch>
            <a:fillRect/>
          </a:stretch>
        </p:blipFill>
        <p:spPr bwMode="auto">
          <a:xfrm>
            <a:off x="1047750" y="1371600"/>
            <a:ext cx="7048500" cy="4850730"/>
          </a:xfrm>
          <a:prstGeom prst="rect">
            <a:avLst/>
          </a:prstGeom>
          <a:noFill/>
          <a:ln>
            <a:no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a:bodyPr>
          <a:lstStyle/>
          <a:p>
            <a:pPr eaLnBrk="1" hangingPunct="1">
              <a:defRPr/>
            </a:pPr>
            <a:r>
              <a:rPr lang="en-US" dirty="0" smtClean="0"/>
              <a:t>Understanding Opening Balance Equity</a:t>
            </a:r>
          </a:p>
        </p:txBody>
      </p:sp>
      <p:sp>
        <p:nvSpPr>
          <p:cNvPr id="60419" name="Rectangle 3"/>
          <p:cNvSpPr>
            <a:spLocks noGrp="1" noChangeArrowheads="1"/>
          </p:cNvSpPr>
          <p:nvPr>
            <p:ph idx="1"/>
          </p:nvPr>
        </p:nvSpPr>
        <p:spPr>
          <a:xfrm>
            <a:off x="381000" y="1600200"/>
            <a:ext cx="8229600" cy="4525963"/>
          </a:xfrm>
        </p:spPr>
        <p:txBody>
          <a:bodyPr/>
          <a:lstStyle/>
          <a:p>
            <a:pPr eaLnBrk="1" hangingPunct="1"/>
            <a:r>
              <a:rPr lang="en-US" altLang="en-US" smtClean="0"/>
              <a:t>As the opening balances for assets and liabilities are entered, QuickBooks automatically adds offsetting amounts in the </a:t>
            </a:r>
            <a:r>
              <a:rPr lang="en-US" altLang="en-US" i="1" smtClean="0"/>
              <a:t>Opening Bal Equity</a:t>
            </a:r>
            <a:r>
              <a:rPr lang="en-US" altLang="en-US" smtClean="0"/>
              <a:t> account</a:t>
            </a:r>
          </a:p>
          <a:p>
            <a:pPr eaLnBrk="1" hangingPunct="1"/>
            <a:endParaRPr lang="en-US" altLang="en-US" smtClean="0"/>
          </a:p>
          <a:p>
            <a:pPr eaLnBrk="1" hangingPunct="1"/>
            <a:r>
              <a:rPr lang="en-US" altLang="en-US" i="1" smtClean="0"/>
              <a:t>Opening Bal Equity</a:t>
            </a:r>
            <a:r>
              <a:rPr lang="en-US" altLang="en-US" smtClean="0"/>
              <a:t> will be “</a:t>
            </a:r>
            <a:r>
              <a:rPr lang="en-US" altLang="en-US" i="1" smtClean="0"/>
              <a:t>closed</a:t>
            </a:r>
            <a:r>
              <a:rPr lang="en-US" altLang="en-US" smtClean="0"/>
              <a:t>” into </a:t>
            </a:r>
            <a:r>
              <a:rPr lang="en-US" altLang="en-US" i="1" smtClean="0"/>
              <a:t>Retained Earnings</a:t>
            </a:r>
            <a:r>
              <a:rPr lang="en-US" altLang="en-US" smtClean="0"/>
              <a:t> (or </a:t>
            </a:r>
            <a:r>
              <a:rPr lang="en-US" altLang="en-US" i="1" smtClean="0"/>
              <a:t>Owner’s Equity</a:t>
            </a:r>
            <a:r>
              <a:rPr lang="en-US" altLang="en-US" smtClean="0"/>
              <a: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smtClean="0"/>
              <a:t>Entering Open Items: Step 5</a:t>
            </a:r>
          </a:p>
        </p:txBody>
      </p:sp>
      <p:sp>
        <p:nvSpPr>
          <p:cNvPr id="61443" name="Rectangle 3"/>
          <p:cNvSpPr>
            <a:spLocks noGrp="1" noChangeArrowheads="1"/>
          </p:cNvSpPr>
          <p:nvPr>
            <p:ph idx="1"/>
          </p:nvPr>
        </p:nvSpPr>
        <p:spPr/>
        <p:txBody>
          <a:bodyPr/>
          <a:lstStyle/>
          <a:p>
            <a:pPr eaLnBrk="1" hangingPunct="1"/>
            <a:r>
              <a:rPr lang="en-US" altLang="en-US" smtClean="0"/>
              <a:t>Outstanding Checks and Deposits </a:t>
            </a:r>
          </a:p>
          <a:p>
            <a:pPr eaLnBrk="1" hangingPunct="1"/>
            <a:r>
              <a:rPr lang="en-US" altLang="en-US" smtClean="0"/>
              <a:t>Open Bills (Accounts Payable) </a:t>
            </a:r>
          </a:p>
          <a:p>
            <a:pPr eaLnBrk="1" hangingPunct="1"/>
            <a:r>
              <a:rPr lang="en-US" altLang="en-US" smtClean="0"/>
              <a:t>Open Invoices (Accounts Receivable) </a:t>
            </a:r>
          </a:p>
          <a:p>
            <a:pPr eaLnBrk="1" hangingPunct="1"/>
            <a:r>
              <a:rPr lang="en-US" altLang="en-US" smtClean="0"/>
              <a:t>Open Purchase Orders </a:t>
            </a:r>
          </a:p>
          <a:p>
            <a:pPr eaLnBrk="1" hangingPunct="1"/>
            <a:r>
              <a:rPr lang="en-US" altLang="en-US" smtClean="0"/>
              <a:t>Open Estimates and Sales Orders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Autofit/>
          </a:bodyPr>
          <a:lstStyle/>
          <a:p>
            <a:pPr eaLnBrk="1" hangingPunct="1">
              <a:defRPr/>
            </a:pPr>
            <a:r>
              <a:rPr lang="en-US" dirty="0" smtClean="0"/>
              <a:t>Entering Year-to-Date Income and Expenses: Step 6</a:t>
            </a:r>
          </a:p>
        </p:txBody>
      </p:sp>
      <p:sp>
        <p:nvSpPr>
          <p:cNvPr id="62467" name="Rectangle 3"/>
          <p:cNvSpPr>
            <a:spLocks noGrp="1" noChangeArrowheads="1"/>
          </p:cNvSpPr>
          <p:nvPr>
            <p:ph idx="1"/>
          </p:nvPr>
        </p:nvSpPr>
        <p:spPr/>
        <p:txBody>
          <a:bodyPr/>
          <a:lstStyle/>
          <a:p>
            <a:pPr eaLnBrk="1" hangingPunct="1"/>
            <a:r>
              <a:rPr lang="en-US" altLang="en-US" smtClean="0"/>
              <a:t>General Journal Entry to enter your year-to-date income and expenses </a:t>
            </a:r>
          </a:p>
          <a:p>
            <a:pPr eaLnBrk="1" hangingPunct="1"/>
            <a:r>
              <a:rPr lang="en-US" altLang="en-US" smtClean="0"/>
              <a:t>Summarize the total income and expenses</a:t>
            </a:r>
          </a:p>
          <a:p>
            <a:pPr eaLnBrk="1" hangingPunct="1"/>
            <a:r>
              <a:rPr lang="en-US" altLang="en-US" smtClean="0"/>
              <a:t>Only for mid-year setup</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3" name="Rectangle 6"/>
          <p:cNvSpPr>
            <a:spLocks noGrp="1" noChangeArrowheads="1"/>
          </p:cNvSpPr>
          <p:nvPr>
            <p:ph type="title"/>
          </p:nvPr>
        </p:nvSpPr>
        <p:spPr/>
        <p:txBody>
          <a:bodyPr/>
          <a:lstStyle/>
          <a:p>
            <a:pPr eaLnBrk="1" hangingPunct="1">
              <a:defRPr/>
            </a:pPr>
            <a:r>
              <a:rPr lang="en-US" dirty="0" smtClean="0"/>
              <a:t>Sales Tax Adjustment: Step 7</a:t>
            </a:r>
          </a:p>
        </p:txBody>
      </p:sp>
      <p:sp>
        <p:nvSpPr>
          <p:cNvPr id="30725" name="Rectangle 8"/>
          <p:cNvSpPr>
            <a:spLocks noGrp="1" noChangeArrowheads="1"/>
          </p:cNvSpPr>
          <p:nvPr>
            <p:ph type="body" idx="4294967295"/>
          </p:nvPr>
        </p:nvSpPr>
        <p:spPr>
          <a:xfrm>
            <a:off x="457200" y="1341438"/>
            <a:ext cx="7924800" cy="1630362"/>
          </a:xfrm>
        </p:spPr>
        <p:txBody>
          <a:bodyPr/>
          <a:lstStyle/>
          <a:p>
            <a:pPr eaLnBrk="1" hangingPunct="1"/>
            <a:r>
              <a:rPr lang="en-US" altLang="en-US" b="1" dirty="0" smtClean="0"/>
              <a:t>Total Tax Due = Collected Tax + Uncollected Tax</a:t>
            </a:r>
          </a:p>
          <a:p>
            <a:pPr eaLnBrk="1" hangingPunct="1"/>
            <a:r>
              <a:rPr lang="en-US" altLang="en-US" b="1" dirty="0" smtClean="0"/>
              <a:t>Uncollected Tax = Tax on Open Invoices</a:t>
            </a:r>
          </a:p>
          <a:p>
            <a:pPr eaLnBrk="1" hangingPunct="1"/>
            <a:r>
              <a:rPr lang="en-US" altLang="en-US" b="1" dirty="0" smtClean="0"/>
              <a:t>Collected Tax = </a:t>
            </a:r>
            <a:r>
              <a:rPr lang="en-US" altLang="en-US" b="1" dirty="0" err="1" smtClean="0"/>
              <a:t>TotalTaxDue</a:t>
            </a:r>
            <a:r>
              <a:rPr lang="en-US" altLang="en-US" b="1" dirty="0" smtClean="0"/>
              <a:t> – Uncollected Tax</a:t>
            </a:r>
          </a:p>
        </p:txBody>
      </p:sp>
      <p:sp>
        <p:nvSpPr>
          <p:cNvPr id="63492" name="Rectangle 5"/>
          <p:cNvSpPr>
            <a:spLocks noChangeArrowheads="1"/>
          </p:cNvSpPr>
          <p:nvPr/>
        </p:nvSpPr>
        <p:spPr bwMode="ltGray">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pic>
        <p:nvPicPr>
          <p:cNvPr id="6" name="Picture 5" descr="C:\Users\Deborah\AppData\Local\Temp\SNAGHTML147203f1.PNG"/>
          <p:cNvPicPr/>
          <p:nvPr/>
        </p:nvPicPr>
        <p:blipFill>
          <a:blip r:embed="rId3">
            <a:extLst>
              <a:ext uri="{28A0092B-C50C-407E-A947-70E740481C1C}">
                <a14:useLocalDpi xmlns:a14="http://schemas.microsoft.com/office/drawing/2010/main" val="0"/>
              </a:ext>
            </a:extLst>
          </a:blip>
          <a:srcRect/>
          <a:stretch>
            <a:fillRect/>
          </a:stretch>
        </p:blipFill>
        <p:spPr bwMode="auto">
          <a:xfrm>
            <a:off x="2590800" y="2971800"/>
            <a:ext cx="4338219" cy="34290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nodeType="withEffect">
                                  <p:stCondLst>
                                    <p:cond delay="0"/>
                                  </p:stCondLst>
                                  <p:childTnLst>
                                    <p:set>
                                      <p:cBhvr>
                                        <p:cTn id="6" dur="1" fill="hold">
                                          <p:stCondLst>
                                            <p:cond delay="0"/>
                                          </p:stCondLst>
                                        </p:cTn>
                                        <p:tgtEl>
                                          <p:spTgt spid="30723"/>
                                        </p:tgtEl>
                                        <p:attrNameLst>
                                          <p:attrName>style.visibility</p:attrName>
                                        </p:attrNameLst>
                                      </p:cBhvr>
                                      <p:to>
                                        <p:strVal val="visible"/>
                                      </p:to>
                                    </p:set>
                                    <p:animEffect transition="in" filter="barn(outVertical)">
                                      <p:cBhvr>
                                        <p:cTn id="7" dur="500"/>
                                        <p:tgtEl>
                                          <p:spTgt spid="30723"/>
                                        </p:tgtEl>
                                      </p:cBhvr>
                                    </p:animEffect>
                                  </p:childTnLst>
                                </p:cTn>
                              </p:par>
                              <p:par>
                                <p:cTn id="8" presetID="2" presetClass="entr" presetSubtype="8" fill="hold" grpId="0" nodeType="withEffect">
                                  <p:stCondLst>
                                    <p:cond delay="0"/>
                                  </p:stCondLst>
                                  <p:childTnLst>
                                    <p:set>
                                      <p:cBhvr>
                                        <p:cTn id="9" dur="1" fill="hold">
                                          <p:stCondLst>
                                            <p:cond delay="0"/>
                                          </p:stCondLst>
                                        </p:cTn>
                                        <p:tgtEl>
                                          <p:spTgt spid="30725">
                                            <p:txEl>
                                              <p:pRg st="0" end="0"/>
                                            </p:txEl>
                                          </p:spTgt>
                                        </p:tgtEl>
                                        <p:attrNameLst>
                                          <p:attrName>style.visibility</p:attrName>
                                        </p:attrNameLst>
                                      </p:cBhvr>
                                      <p:to>
                                        <p:strVal val="visible"/>
                                      </p:to>
                                    </p:set>
                                    <p:anim calcmode="lin" valueType="num">
                                      <p:cBhvr additive="base">
                                        <p:cTn id="10" dur="500" fill="hold"/>
                                        <p:tgtEl>
                                          <p:spTgt spid="30725">
                                            <p:txEl>
                                              <p:pRg st="0" end="0"/>
                                            </p:txEl>
                                          </p:spTgt>
                                        </p:tgtEl>
                                        <p:attrNameLst>
                                          <p:attrName>ppt_x</p:attrName>
                                        </p:attrNameLst>
                                      </p:cBhvr>
                                      <p:tavLst>
                                        <p:tav tm="0">
                                          <p:val>
                                            <p:strVal val="0-#ppt_w/2"/>
                                          </p:val>
                                        </p:tav>
                                        <p:tav tm="100000">
                                          <p:val>
                                            <p:strVal val="#ppt_x"/>
                                          </p:val>
                                        </p:tav>
                                      </p:tavLst>
                                    </p:anim>
                                    <p:anim calcmode="lin" valueType="num">
                                      <p:cBhvr additive="base">
                                        <p:cTn id="11" dur="500" fill="hold"/>
                                        <p:tgtEl>
                                          <p:spTgt spid="3072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2" fill="hold" nodeType="clickPar">
                      <p:stCondLst>
                        <p:cond delay="indefinite"/>
                      </p:stCondLst>
                      <p:childTnLst>
                        <p:par>
                          <p:cTn id="13" fill="hold" nodeType="withGroup">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30725">
                                            <p:txEl>
                                              <p:pRg st="1" end="1"/>
                                            </p:txEl>
                                          </p:spTgt>
                                        </p:tgtEl>
                                        <p:attrNameLst>
                                          <p:attrName>style.visibility</p:attrName>
                                        </p:attrNameLst>
                                      </p:cBhvr>
                                      <p:to>
                                        <p:strVal val="visible"/>
                                      </p:to>
                                    </p:set>
                                    <p:anim calcmode="lin" valueType="num">
                                      <p:cBhvr additive="base">
                                        <p:cTn id="16" dur="500" fill="hold"/>
                                        <p:tgtEl>
                                          <p:spTgt spid="30725">
                                            <p:txEl>
                                              <p:pRg st="1" end="1"/>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3072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30725">
                                            <p:txEl>
                                              <p:pRg st="2" end="2"/>
                                            </p:txEl>
                                          </p:spTgt>
                                        </p:tgtEl>
                                        <p:attrNameLst>
                                          <p:attrName>style.visibility</p:attrName>
                                        </p:attrNameLst>
                                      </p:cBhvr>
                                      <p:to>
                                        <p:strVal val="visible"/>
                                      </p:to>
                                    </p:set>
                                    <p:anim calcmode="lin" valueType="num">
                                      <p:cBhvr additive="base">
                                        <p:cTn id="22" dur="500" fill="hold"/>
                                        <p:tgtEl>
                                          <p:spTgt spid="30725">
                                            <p:txEl>
                                              <p:pRg st="2" end="2"/>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072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dirty="0" smtClean="0"/>
              <a:t>Adjusting Inventory: Step 8</a:t>
            </a:r>
          </a:p>
        </p:txBody>
      </p:sp>
      <p:pic>
        <p:nvPicPr>
          <p:cNvPr id="4" name="Picture 3" descr="C:\Users\Deborah\AppData\Local\Temp\SNAGHTML14789ae3.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33905" y="1295400"/>
            <a:ext cx="6476191" cy="4800600"/>
          </a:xfrm>
          <a:prstGeom prst="rect">
            <a:avLst/>
          </a:prstGeom>
          <a:noFill/>
          <a:ln>
            <a:noFill/>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normAutofit/>
          </a:bodyPr>
          <a:lstStyle/>
          <a:p>
            <a:pPr eaLnBrk="1" hangingPunct="1">
              <a:defRPr/>
            </a:pPr>
            <a:r>
              <a:rPr lang="en-US" dirty="0" smtClean="0"/>
              <a:t>Setup Payroll Information: Step 9  </a:t>
            </a:r>
          </a:p>
        </p:txBody>
      </p:sp>
      <p:sp>
        <p:nvSpPr>
          <p:cNvPr id="65539" name="Rectangle 3"/>
          <p:cNvSpPr>
            <a:spLocks noGrp="1" noChangeArrowheads="1"/>
          </p:cNvSpPr>
          <p:nvPr>
            <p:ph idx="1"/>
          </p:nvPr>
        </p:nvSpPr>
        <p:spPr/>
        <p:txBody>
          <a:bodyPr/>
          <a:lstStyle/>
          <a:p>
            <a:pPr eaLnBrk="1" hangingPunct="1"/>
            <a:r>
              <a:rPr lang="en-US" altLang="en-US" smtClean="0"/>
              <a:t>Setting up payroll in QuickBooks is a lengthy and involved process</a:t>
            </a:r>
          </a:p>
          <a:p>
            <a:pPr eaLnBrk="1" hangingPunct="1"/>
            <a:r>
              <a:rPr lang="en-US" altLang="en-US" smtClean="0"/>
              <a:t>See Payroll Setup Chapter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dirty="0" smtClean="0"/>
              <a:t>Topics (cont.)</a:t>
            </a:r>
          </a:p>
        </p:txBody>
      </p:sp>
      <p:sp>
        <p:nvSpPr>
          <p:cNvPr id="36867" name="Rectangle 3"/>
          <p:cNvSpPr>
            <a:spLocks noGrp="1" noChangeArrowheads="1"/>
          </p:cNvSpPr>
          <p:nvPr>
            <p:ph idx="1"/>
          </p:nvPr>
        </p:nvSpPr>
        <p:spPr/>
        <p:txBody>
          <a:bodyPr/>
          <a:lstStyle/>
          <a:p>
            <a:pPr lvl="0"/>
            <a:r>
              <a:rPr lang="en-US" sz="2400" dirty="0" smtClean="0"/>
              <a:t>Adjusting </a:t>
            </a:r>
            <a:r>
              <a:rPr lang="en-US" sz="2400" dirty="0"/>
              <a:t>Inventory and Setting up Fixed Assets – Step 8 </a:t>
            </a:r>
          </a:p>
          <a:p>
            <a:pPr lvl="0"/>
            <a:r>
              <a:rPr lang="en-US" sz="2400" dirty="0"/>
              <a:t>Setup Payroll and YTD Payroll Information – Step 9 </a:t>
            </a:r>
          </a:p>
          <a:p>
            <a:pPr lvl="0"/>
            <a:r>
              <a:rPr lang="en-US" sz="2400" dirty="0"/>
              <a:t>Verifying your Trial Balance – Step 10 </a:t>
            </a:r>
          </a:p>
          <a:p>
            <a:pPr lvl="0"/>
            <a:r>
              <a:rPr lang="en-US" sz="2400" dirty="0"/>
              <a:t>Closing Opening </a:t>
            </a:r>
            <a:r>
              <a:rPr lang="en-US" sz="2400" dirty="0" err="1"/>
              <a:t>Bal</a:t>
            </a:r>
            <a:r>
              <a:rPr lang="en-US" sz="2400" dirty="0"/>
              <a:t> Equity – Step 11 </a:t>
            </a:r>
          </a:p>
          <a:p>
            <a:pPr lvl="0"/>
            <a:r>
              <a:rPr lang="en-US" sz="2400" dirty="0"/>
              <a:t>Setting the Closing Date - Backing up the File – Step 12 </a:t>
            </a:r>
          </a:p>
          <a:p>
            <a:pPr lvl="0"/>
            <a:r>
              <a:rPr lang="en-US" sz="2400" dirty="0"/>
              <a:t>Users and Passwords </a:t>
            </a:r>
            <a:endParaRPr lang="en-US" altLang="en-US" sz="24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382000" cy="715962"/>
          </a:xfrm>
        </p:spPr>
        <p:txBody>
          <a:bodyPr>
            <a:normAutofit/>
          </a:bodyPr>
          <a:lstStyle/>
          <a:p>
            <a:pPr eaLnBrk="1" hangingPunct="1">
              <a:defRPr/>
            </a:pPr>
            <a:r>
              <a:rPr lang="en-US" dirty="0" smtClean="0"/>
              <a:t>Verifying your Trial Balance: Step 10</a:t>
            </a:r>
          </a:p>
        </p:txBody>
      </p:sp>
      <p:pic>
        <p:nvPicPr>
          <p:cNvPr id="1026" name="Picture 2" descr="C:\Users\Deborah\AppData\Local\Temp\SNAGHTML14cd3f5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919" y="1219200"/>
            <a:ext cx="6856162" cy="4953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normAutofit/>
          </a:bodyPr>
          <a:lstStyle/>
          <a:p>
            <a:pPr eaLnBrk="1" hangingPunct="1">
              <a:defRPr/>
            </a:pPr>
            <a:r>
              <a:rPr lang="en-US" dirty="0" smtClean="0"/>
              <a:t>Closing Opening Balance: Step 11</a:t>
            </a:r>
          </a:p>
        </p:txBody>
      </p:sp>
      <p:pic>
        <p:nvPicPr>
          <p:cNvPr id="4" name="Picture 3" descr="C:\Users\Deborah\AppData\Local\Temp\SNAGHTML147c1b67.PNG"/>
          <p:cNvPicPr/>
          <p:nvPr/>
        </p:nvPicPr>
        <p:blipFill>
          <a:blip r:embed="rId3">
            <a:extLst>
              <a:ext uri="{28A0092B-C50C-407E-A947-70E740481C1C}">
                <a14:useLocalDpi xmlns:a14="http://schemas.microsoft.com/office/drawing/2010/main" val="0"/>
              </a:ext>
            </a:extLst>
          </a:blip>
          <a:srcRect/>
          <a:stretch>
            <a:fillRect/>
          </a:stretch>
        </p:blipFill>
        <p:spPr bwMode="auto">
          <a:xfrm>
            <a:off x="533400" y="1447799"/>
            <a:ext cx="8077200" cy="5112017"/>
          </a:xfrm>
          <a:prstGeom prst="rect">
            <a:avLst/>
          </a:prstGeom>
          <a:noFill/>
          <a:ln>
            <a:noFill/>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noAutofit/>
          </a:bodyPr>
          <a:lstStyle/>
          <a:p>
            <a:pPr eaLnBrk="1" hangingPunct="1">
              <a:defRPr/>
            </a:pPr>
            <a:r>
              <a:rPr lang="en-US" dirty="0" smtClean="0"/>
              <a:t>Setting the Closing Date and Backing up the File: Step 12</a:t>
            </a:r>
          </a:p>
        </p:txBody>
      </p:sp>
      <p:sp>
        <p:nvSpPr>
          <p:cNvPr id="68611" name="Rectangle 3"/>
          <p:cNvSpPr>
            <a:spLocks noGrp="1" noChangeArrowheads="1"/>
          </p:cNvSpPr>
          <p:nvPr>
            <p:ph idx="1"/>
          </p:nvPr>
        </p:nvSpPr>
        <p:spPr/>
        <p:txBody>
          <a:bodyPr/>
          <a:lstStyle/>
          <a:p>
            <a:pPr eaLnBrk="1" hangingPunct="1"/>
            <a:r>
              <a:rPr lang="en-US" altLang="en-US" smtClean="0"/>
              <a:t>Set the start date as the Closing Date to Protect your Setup Balances</a:t>
            </a:r>
            <a:r>
              <a:rPr lang="en-US" altLang="en-US" b="1" smtClean="0"/>
              <a:t> </a:t>
            </a:r>
          </a:p>
          <a:p>
            <a:pPr eaLnBrk="1" hangingPunct="1"/>
            <a:r>
              <a:rPr lang="en-US" altLang="en-US" smtClean="0"/>
              <a:t>Backup your finished file</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a:bodyPr>
          <a:lstStyle/>
          <a:p>
            <a:pPr eaLnBrk="1" hangingPunct="1">
              <a:defRPr/>
            </a:pPr>
            <a:r>
              <a:rPr lang="en-US" dirty="0" smtClean="0"/>
              <a:t>Setting Up Users in the Company File</a:t>
            </a:r>
          </a:p>
        </p:txBody>
      </p:sp>
      <p:pic>
        <p:nvPicPr>
          <p:cNvPr id="4" name="Picture 3" descr="C:\Users\Deborah\AppData\Local\Temp\SNAGHTML14881282.PNG"/>
          <p:cNvPicPr/>
          <p:nvPr/>
        </p:nvPicPr>
        <p:blipFill>
          <a:blip r:embed="rId3">
            <a:extLst>
              <a:ext uri="{28A0092B-C50C-407E-A947-70E740481C1C}">
                <a14:useLocalDpi xmlns:a14="http://schemas.microsoft.com/office/drawing/2010/main" val="0"/>
              </a:ext>
            </a:extLst>
          </a:blip>
          <a:srcRect/>
          <a:stretch>
            <a:fillRect/>
          </a:stretch>
        </p:blipFill>
        <p:spPr bwMode="auto">
          <a:xfrm>
            <a:off x="990600" y="1524000"/>
            <a:ext cx="7162800" cy="4656752"/>
          </a:xfrm>
          <a:prstGeom prst="rect">
            <a:avLst/>
          </a:prstGeom>
          <a:noFill/>
          <a:ln>
            <a:noFill/>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defRPr/>
            </a:pPr>
            <a:r>
              <a:rPr lang="en-US" dirty="0" smtClean="0"/>
              <a:t>Multi-User and Single-User Mode</a:t>
            </a:r>
            <a:endParaRPr lang="en-US" dirty="0"/>
          </a:p>
        </p:txBody>
      </p:sp>
      <p:sp>
        <p:nvSpPr>
          <p:cNvPr id="70659" name="Content Placeholder 2"/>
          <p:cNvSpPr>
            <a:spLocks noGrp="1"/>
          </p:cNvSpPr>
          <p:nvPr>
            <p:ph idx="1"/>
          </p:nvPr>
        </p:nvSpPr>
        <p:spPr/>
        <p:txBody>
          <a:bodyPr/>
          <a:lstStyle/>
          <a:p>
            <a:pPr eaLnBrk="1" hangingPunct="1"/>
            <a:r>
              <a:rPr lang="en-US" altLang="en-US" smtClean="0"/>
              <a:t>Multi-User Mode</a:t>
            </a:r>
          </a:p>
          <a:p>
            <a:pPr eaLnBrk="1" hangingPunct="1"/>
            <a:r>
              <a:rPr lang="en-US" altLang="en-US" smtClean="0"/>
              <a:t>Single-User Mode</a:t>
            </a:r>
          </a:p>
        </p:txBody>
      </p:sp>
      <p:pic>
        <p:nvPicPr>
          <p:cNvPr id="5" name="Picture 4" descr="C:\Users\Deborah\AppData\Local\Temp\SNAGHTML1489269e.PNG"/>
          <p:cNvPicPr/>
          <p:nvPr/>
        </p:nvPicPr>
        <p:blipFill>
          <a:blip r:embed="rId3">
            <a:extLst>
              <a:ext uri="{28A0092B-C50C-407E-A947-70E740481C1C}">
                <a14:useLocalDpi xmlns:a14="http://schemas.microsoft.com/office/drawing/2010/main" val="0"/>
              </a:ext>
            </a:extLst>
          </a:blip>
          <a:srcRect/>
          <a:stretch>
            <a:fillRect/>
          </a:stretch>
        </p:blipFill>
        <p:spPr bwMode="auto">
          <a:xfrm>
            <a:off x="1905000" y="2506027"/>
            <a:ext cx="5334000" cy="3845719"/>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defRPr/>
            </a:pPr>
            <a:r>
              <a:rPr lang="en-US" smtClean="0"/>
              <a:t>Summary of Key Points</a:t>
            </a:r>
          </a:p>
        </p:txBody>
      </p:sp>
      <p:sp>
        <p:nvSpPr>
          <p:cNvPr id="71683" name="Rectangle 3"/>
          <p:cNvSpPr>
            <a:spLocks noGrp="1" noChangeArrowheads="1"/>
          </p:cNvSpPr>
          <p:nvPr>
            <p:ph idx="1"/>
          </p:nvPr>
        </p:nvSpPr>
        <p:spPr/>
        <p:txBody>
          <a:bodyPr/>
          <a:lstStyle/>
          <a:p>
            <a:pPr lvl="0"/>
            <a:r>
              <a:rPr lang="en-US" dirty="0"/>
              <a:t>Choosing a Start Date – Step 1</a:t>
            </a:r>
          </a:p>
          <a:p>
            <a:pPr lvl="0"/>
            <a:r>
              <a:rPr lang="en-US" dirty="0"/>
              <a:t>Creating the Company File – Step 2 </a:t>
            </a:r>
          </a:p>
          <a:p>
            <a:pPr lvl="0"/>
            <a:r>
              <a:rPr lang="en-US" dirty="0"/>
              <a:t>Setting Up the Chart of Accounts and Other Lists – Step 3</a:t>
            </a:r>
          </a:p>
          <a:p>
            <a:pPr lvl="0"/>
            <a:r>
              <a:rPr lang="en-US" dirty="0"/>
              <a:t>Setting Up Opening Balances – Step 4 </a:t>
            </a:r>
          </a:p>
          <a:p>
            <a:pPr lvl="0"/>
            <a:r>
              <a:rPr lang="en-US" dirty="0"/>
              <a:t>Entering Open Items – Step 5 </a:t>
            </a:r>
          </a:p>
          <a:p>
            <a:pPr lvl="0"/>
            <a:r>
              <a:rPr lang="en-US" dirty="0"/>
              <a:t>Entering Year-to-Date Income and Expenses –  Step 6</a:t>
            </a:r>
          </a:p>
          <a:p>
            <a:pPr lvl="0"/>
            <a:r>
              <a:rPr lang="en-US" dirty="0"/>
              <a:t>Adjusting Opening Balance for Sales Tax Payable – Step 7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n-US" dirty="0" smtClean="0"/>
              <a:t>Summary of Key Points (cont.)</a:t>
            </a:r>
          </a:p>
        </p:txBody>
      </p:sp>
      <p:sp>
        <p:nvSpPr>
          <p:cNvPr id="72707" name="Rectangle 3"/>
          <p:cNvSpPr>
            <a:spLocks noGrp="1" noChangeArrowheads="1"/>
          </p:cNvSpPr>
          <p:nvPr>
            <p:ph idx="1"/>
          </p:nvPr>
        </p:nvSpPr>
        <p:spPr/>
        <p:txBody>
          <a:bodyPr/>
          <a:lstStyle/>
          <a:p>
            <a:pPr lvl="0"/>
            <a:r>
              <a:rPr lang="en-US" sz="2400" dirty="0"/>
              <a:t>Adjusting Inventory and Setting up Fixed Assets – Step 8 </a:t>
            </a:r>
          </a:p>
          <a:p>
            <a:pPr lvl="0"/>
            <a:r>
              <a:rPr lang="en-US" sz="2400" dirty="0"/>
              <a:t>Setup Payroll and YTD Payroll Information – Step 9 </a:t>
            </a:r>
          </a:p>
          <a:p>
            <a:pPr lvl="0"/>
            <a:r>
              <a:rPr lang="en-US" sz="2400" dirty="0"/>
              <a:t>Verifying your Trial Balance – Step 10 </a:t>
            </a:r>
          </a:p>
          <a:p>
            <a:pPr lvl="0"/>
            <a:r>
              <a:rPr lang="en-US" sz="2400" dirty="0"/>
              <a:t>Closing Opening </a:t>
            </a:r>
            <a:r>
              <a:rPr lang="en-US" sz="2400" dirty="0" err="1"/>
              <a:t>Bal</a:t>
            </a:r>
            <a:r>
              <a:rPr lang="en-US" sz="2400" dirty="0"/>
              <a:t> Equity – Step 11 </a:t>
            </a:r>
          </a:p>
          <a:p>
            <a:pPr lvl="0"/>
            <a:r>
              <a:rPr lang="en-US" sz="2400" dirty="0"/>
              <a:t>Setting the Closing Date - Backing up the File – Step 12 </a:t>
            </a:r>
          </a:p>
          <a:p>
            <a:pPr lvl="0"/>
            <a:r>
              <a:rPr lang="en-US" sz="2400" dirty="0"/>
              <a:t>Users and Passwords </a:t>
            </a:r>
          </a:p>
          <a:p>
            <a:pPr eaLnBrk="1" hangingPunct="1">
              <a:lnSpc>
                <a:spcPct val="90000"/>
              </a:lnSpc>
            </a:pPr>
            <a:endParaRPr lang="en-US" altLang="en-US" sz="2400" dirty="0"/>
          </a:p>
          <a:p>
            <a:pPr eaLnBrk="1" hangingPunct="1">
              <a:lnSpc>
                <a:spcPct val="90000"/>
              </a:lnSpc>
            </a:pPr>
            <a:endParaRPr lang="en-US" alt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smtClean="0"/>
              <a:t>12-Step Process</a:t>
            </a:r>
          </a:p>
        </p:txBody>
      </p:sp>
      <p:sp>
        <p:nvSpPr>
          <p:cNvPr id="38915" name="Rectangle 3"/>
          <p:cNvSpPr>
            <a:spLocks noGrp="1" noChangeArrowheads="1"/>
          </p:cNvSpPr>
          <p:nvPr>
            <p:ph idx="1"/>
          </p:nvPr>
        </p:nvSpPr>
        <p:spPr/>
        <p:txBody>
          <a:bodyPr/>
          <a:lstStyle/>
          <a:p>
            <a:pPr marL="457200" indent="-457200" eaLnBrk="1" hangingPunct="1">
              <a:buFontTx/>
              <a:buAutoNum type="arabicPeriod"/>
            </a:pPr>
            <a:r>
              <a:rPr lang="en-US" altLang="en-US" smtClean="0"/>
              <a:t>Start Date</a:t>
            </a:r>
          </a:p>
          <a:p>
            <a:pPr marL="457200" indent="-457200" eaLnBrk="1" hangingPunct="1">
              <a:buFontTx/>
              <a:buAutoNum type="arabicPeriod"/>
            </a:pPr>
            <a:r>
              <a:rPr lang="en-US" altLang="en-US" smtClean="0"/>
              <a:t>Create company file</a:t>
            </a:r>
          </a:p>
          <a:p>
            <a:pPr marL="457200" indent="-457200" eaLnBrk="1" hangingPunct="1">
              <a:buFontTx/>
              <a:buAutoNum type="arabicPeriod"/>
            </a:pPr>
            <a:r>
              <a:rPr lang="en-US" altLang="en-US" smtClean="0"/>
              <a:t>Chart of Accounts and lists</a:t>
            </a:r>
          </a:p>
          <a:p>
            <a:pPr marL="457200" indent="-457200" eaLnBrk="1" hangingPunct="1">
              <a:buFontTx/>
              <a:buAutoNum type="arabicPeriod"/>
            </a:pPr>
            <a:r>
              <a:rPr lang="en-US" altLang="en-US" smtClean="0"/>
              <a:t>Opening Balances</a:t>
            </a:r>
          </a:p>
          <a:p>
            <a:pPr marL="457200" indent="-457200" eaLnBrk="1" hangingPunct="1">
              <a:buFontTx/>
              <a:buAutoNum type="arabicPeriod"/>
            </a:pPr>
            <a:r>
              <a:rPr lang="en-US" altLang="en-US" smtClean="0"/>
              <a:t>Enter outstanding transactions </a:t>
            </a:r>
          </a:p>
          <a:p>
            <a:pPr marL="457200" indent="-457200" eaLnBrk="1" hangingPunct="1">
              <a:buFontTx/>
              <a:buAutoNum type="arabicPeriod"/>
            </a:pPr>
            <a:r>
              <a:rPr lang="en-US" altLang="en-US" smtClean="0"/>
              <a:t>Year-To-Date Income and Expenses (if necessary)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smtClean="0"/>
              <a:t>12-Step Process (cont.)</a:t>
            </a:r>
          </a:p>
        </p:txBody>
      </p:sp>
      <p:sp>
        <p:nvSpPr>
          <p:cNvPr id="39939" name="Rectangle 3"/>
          <p:cNvSpPr>
            <a:spLocks noGrp="1" noChangeArrowheads="1"/>
          </p:cNvSpPr>
          <p:nvPr>
            <p:ph idx="1"/>
          </p:nvPr>
        </p:nvSpPr>
        <p:spPr/>
        <p:txBody>
          <a:bodyPr/>
          <a:lstStyle/>
          <a:p>
            <a:pPr marL="457200" indent="-457200" eaLnBrk="1" hangingPunct="1">
              <a:buFontTx/>
              <a:buAutoNum type="arabicPeriod" startAt="7"/>
            </a:pPr>
            <a:r>
              <a:rPr lang="en-US" altLang="en-US" smtClean="0"/>
              <a:t>Sales Tax Payable</a:t>
            </a:r>
          </a:p>
          <a:p>
            <a:pPr marL="457200" indent="-457200" eaLnBrk="1" hangingPunct="1">
              <a:buFontTx/>
              <a:buAutoNum type="arabicPeriod" startAt="7"/>
            </a:pPr>
            <a:r>
              <a:rPr lang="en-US" altLang="en-US" smtClean="0"/>
              <a:t>Inventory</a:t>
            </a:r>
          </a:p>
          <a:p>
            <a:pPr marL="457200" indent="-457200" eaLnBrk="1" hangingPunct="1">
              <a:buFontTx/>
              <a:buAutoNum type="arabicPeriod" startAt="7"/>
            </a:pPr>
            <a:r>
              <a:rPr lang="en-US" altLang="en-US" smtClean="0"/>
              <a:t>Payroll Lists and Year-To-Date Payroll information</a:t>
            </a:r>
          </a:p>
          <a:p>
            <a:pPr marL="457200" indent="-457200" eaLnBrk="1" hangingPunct="1">
              <a:buFontTx/>
              <a:buAutoNum type="arabicPeriod" startAt="7"/>
            </a:pPr>
            <a:r>
              <a:rPr lang="en-US" altLang="en-US" smtClean="0"/>
              <a:t>Verify Trial Balance </a:t>
            </a:r>
          </a:p>
          <a:p>
            <a:pPr marL="457200" indent="-457200" eaLnBrk="1" hangingPunct="1">
              <a:buFontTx/>
              <a:buAutoNum type="arabicPeriod" startAt="7"/>
            </a:pPr>
            <a:r>
              <a:rPr lang="en-US" altLang="en-US" smtClean="0"/>
              <a:t>Close Opening Balance Equity </a:t>
            </a:r>
          </a:p>
          <a:p>
            <a:pPr marL="457200" indent="-457200" eaLnBrk="1" hangingPunct="1">
              <a:buFontTx/>
              <a:buAutoNum type="arabicPeriod" startAt="7"/>
            </a:pPr>
            <a:r>
              <a:rPr lang="en-US" altLang="en-US" smtClean="0"/>
              <a:t>Back up your file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smtClean="0"/>
              <a:t>Choosing a Start Date: Step 1</a:t>
            </a:r>
          </a:p>
        </p:txBody>
      </p:sp>
      <p:sp>
        <p:nvSpPr>
          <p:cNvPr id="40963" name="Rectangle 3"/>
          <p:cNvSpPr>
            <a:spLocks noGrp="1" noChangeArrowheads="1"/>
          </p:cNvSpPr>
          <p:nvPr>
            <p:ph idx="1"/>
          </p:nvPr>
        </p:nvSpPr>
        <p:spPr/>
        <p:txBody>
          <a:bodyPr/>
          <a:lstStyle/>
          <a:p>
            <a:pPr eaLnBrk="1" hangingPunct="1"/>
            <a:r>
              <a:rPr lang="en-US" altLang="en-US" smtClean="0"/>
              <a:t>Best start dates:</a:t>
            </a:r>
          </a:p>
          <a:p>
            <a:pPr lvl="1" eaLnBrk="1" hangingPunct="1"/>
            <a:r>
              <a:rPr lang="en-US" altLang="en-US" smtClean="0"/>
              <a:t>Calendar-Year Basis</a:t>
            </a:r>
          </a:p>
          <a:p>
            <a:pPr lvl="2" eaLnBrk="1" hangingPunct="1"/>
            <a:r>
              <a:rPr lang="en-US" altLang="en-US" smtClean="0"/>
              <a:t>December 31</a:t>
            </a:r>
          </a:p>
          <a:p>
            <a:pPr lvl="1" eaLnBrk="1" hangingPunct="1"/>
            <a:r>
              <a:rPr lang="en-US" altLang="en-US" smtClean="0"/>
              <a:t>Fiscal Year basis</a:t>
            </a:r>
          </a:p>
          <a:p>
            <a:pPr lvl="2" eaLnBrk="1" hangingPunct="1"/>
            <a:r>
              <a:rPr lang="en-US" altLang="en-US" smtClean="0"/>
              <a:t>Last day of fiscal year</a:t>
            </a:r>
          </a:p>
          <a:p>
            <a:pPr lvl="1" eaLnBrk="1" hangingPunct="1"/>
            <a:r>
              <a:rPr lang="en-US" altLang="en-US" smtClean="0"/>
              <a:t>For a new company</a:t>
            </a:r>
          </a:p>
          <a:p>
            <a:pPr lvl="2" eaLnBrk="1" hangingPunct="1"/>
            <a:r>
              <a:rPr lang="en-US" altLang="en-US" smtClean="0"/>
              <a:t>First day of the business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dirty="0" smtClean="0"/>
              <a:t>Creating the File: Step 2</a:t>
            </a:r>
          </a:p>
        </p:txBody>
      </p:sp>
      <p:sp>
        <p:nvSpPr>
          <p:cNvPr id="41986" name="Content Placeholder 1"/>
          <p:cNvSpPr>
            <a:spLocks noGrp="1"/>
          </p:cNvSpPr>
          <p:nvPr>
            <p:ph idx="1"/>
          </p:nvPr>
        </p:nvSpPr>
        <p:spPr/>
        <p:txBody>
          <a:bodyPr/>
          <a:lstStyle/>
          <a:p>
            <a:pPr eaLnBrk="1" hangingPunct="1"/>
            <a:r>
              <a:rPr lang="en-US" altLang="en-US" smtClean="0"/>
              <a:t>Express Start</a:t>
            </a:r>
          </a:p>
          <a:p>
            <a:pPr eaLnBrk="1" hangingPunct="1"/>
            <a:r>
              <a:rPr lang="en-US" altLang="en-US" smtClean="0"/>
              <a:t>Detailed Start</a:t>
            </a:r>
          </a:p>
        </p:txBody>
      </p:sp>
      <p:pic>
        <p:nvPicPr>
          <p:cNvPr id="7" name="Picture 6"/>
          <p:cNvPicPr/>
          <p:nvPr/>
        </p:nvPicPr>
        <p:blipFill>
          <a:blip r:embed="rId3"/>
          <a:stretch>
            <a:fillRect/>
          </a:stretch>
        </p:blipFill>
        <p:spPr>
          <a:xfrm>
            <a:off x="2819400" y="1538287"/>
            <a:ext cx="6061075" cy="4176713"/>
          </a:xfrm>
          <a:prstGeom prst="rect">
            <a:avLst/>
          </a:prstGeom>
          <a:ln>
            <a:solidFill>
              <a:schemeClr val="tx1"/>
            </a:solidFill>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a:bodyPr>
          <a:lstStyle/>
          <a:p>
            <a:pPr eaLnBrk="1" hangingPunct="1">
              <a:defRPr/>
            </a:pPr>
            <a:r>
              <a:rPr lang="en-US" dirty="0" smtClean="0"/>
              <a:t>Setting Up the Chart of Accounts: Step 3</a:t>
            </a:r>
          </a:p>
        </p:txBody>
      </p:sp>
      <p:sp>
        <p:nvSpPr>
          <p:cNvPr id="43011" name="Rectangle 3"/>
          <p:cNvSpPr>
            <a:spLocks noGrp="1" noChangeArrowheads="1"/>
          </p:cNvSpPr>
          <p:nvPr>
            <p:ph idx="1"/>
          </p:nvPr>
        </p:nvSpPr>
        <p:spPr/>
        <p:txBody>
          <a:bodyPr/>
          <a:lstStyle/>
          <a:p>
            <a:pPr eaLnBrk="1" hangingPunct="1">
              <a:lnSpc>
                <a:spcPct val="90000"/>
              </a:lnSpc>
            </a:pPr>
            <a:r>
              <a:rPr lang="en-US" altLang="en-US" smtClean="0"/>
              <a:t>To set up the Chart of Accounts, we will cover the following:</a:t>
            </a:r>
          </a:p>
          <a:p>
            <a:pPr lvl="1" eaLnBrk="1" hangingPunct="1">
              <a:lnSpc>
                <a:spcPct val="90000"/>
              </a:lnSpc>
            </a:pPr>
            <a:r>
              <a:rPr lang="en-US" altLang="en-US" smtClean="0"/>
              <a:t>Account Types </a:t>
            </a:r>
          </a:p>
          <a:p>
            <a:pPr lvl="1" eaLnBrk="1" hangingPunct="1">
              <a:lnSpc>
                <a:spcPct val="90000"/>
              </a:lnSpc>
            </a:pPr>
            <a:r>
              <a:rPr lang="en-US" altLang="en-US" smtClean="0"/>
              <a:t>Activating Account Numbers </a:t>
            </a:r>
          </a:p>
          <a:p>
            <a:pPr lvl="1" eaLnBrk="1" hangingPunct="1">
              <a:lnSpc>
                <a:spcPct val="90000"/>
              </a:lnSpc>
            </a:pPr>
            <a:r>
              <a:rPr lang="en-US" altLang="en-US" smtClean="0"/>
              <a:t>Adding Accounts </a:t>
            </a:r>
          </a:p>
          <a:p>
            <a:pPr lvl="1" eaLnBrk="1" hangingPunct="1">
              <a:lnSpc>
                <a:spcPct val="90000"/>
              </a:lnSpc>
            </a:pPr>
            <a:r>
              <a:rPr lang="en-US" altLang="en-US" smtClean="0"/>
              <a:t>Adding Subaccounts </a:t>
            </a:r>
          </a:p>
          <a:p>
            <a:pPr lvl="1" eaLnBrk="1" hangingPunct="1">
              <a:lnSpc>
                <a:spcPct val="90000"/>
              </a:lnSpc>
            </a:pPr>
            <a:r>
              <a:rPr lang="en-US" altLang="en-US" smtClean="0"/>
              <a:t>Removing Accounts from the Chart of Accounts </a:t>
            </a:r>
          </a:p>
          <a:p>
            <a:pPr lvl="1" eaLnBrk="1" hangingPunct="1">
              <a:lnSpc>
                <a:spcPct val="90000"/>
              </a:lnSpc>
            </a:pPr>
            <a:r>
              <a:rPr lang="en-US" altLang="en-US" smtClean="0"/>
              <a:t>Reordering the Account List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smtClean="0"/>
              <a:t>Account Types</a:t>
            </a:r>
          </a:p>
        </p:txBody>
      </p:sp>
      <p:sp>
        <p:nvSpPr>
          <p:cNvPr id="44035" name="Rectangle 3"/>
          <p:cNvSpPr>
            <a:spLocks noGrp="1" noChangeArrowheads="1"/>
          </p:cNvSpPr>
          <p:nvPr>
            <p:ph sz="half" idx="1"/>
          </p:nvPr>
        </p:nvSpPr>
        <p:spPr>
          <a:xfrm>
            <a:off x="457200" y="1676400"/>
            <a:ext cx="4035425" cy="4525963"/>
          </a:xfrm>
        </p:spPr>
        <p:txBody>
          <a:bodyPr/>
          <a:lstStyle/>
          <a:p>
            <a:pPr eaLnBrk="1" hangingPunct="1">
              <a:lnSpc>
                <a:spcPct val="90000"/>
              </a:lnSpc>
              <a:spcBef>
                <a:spcPts val="600"/>
              </a:spcBef>
            </a:pPr>
            <a:r>
              <a:rPr lang="en-US" altLang="en-US" sz="2000" b="1" dirty="0" smtClean="0"/>
              <a:t>Assets:</a:t>
            </a:r>
          </a:p>
          <a:p>
            <a:pPr lvl="1" eaLnBrk="1" hangingPunct="1">
              <a:lnSpc>
                <a:spcPct val="90000"/>
              </a:lnSpc>
              <a:spcBef>
                <a:spcPts val="600"/>
              </a:spcBef>
            </a:pPr>
            <a:r>
              <a:rPr lang="en-US" altLang="en-US" sz="2000" b="1" dirty="0" smtClean="0"/>
              <a:t>Bank</a:t>
            </a:r>
          </a:p>
          <a:p>
            <a:pPr lvl="1" eaLnBrk="1" hangingPunct="1">
              <a:lnSpc>
                <a:spcPct val="90000"/>
              </a:lnSpc>
              <a:spcBef>
                <a:spcPts val="600"/>
              </a:spcBef>
            </a:pPr>
            <a:r>
              <a:rPr lang="en-US" altLang="en-US" sz="2000" b="1" dirty="0" smtClean="0"/>
              <a:t>Accounts Receivable</a:t>
            </a:r>
          </a:p>
          <a:p>
            <a:pPr lvl="1" eaLnBrk="1" hangingPunct="1">
              <a:lnSpc>
                <a:spcPct val="90000"/>
              </a:lnSpc>
              <a:spcBef>
                <a:spcPts val="600"/>
              </a:spcBef>
            </a:pPr>
            <a:r>
              <a:rPr lang="en-US" altLang="en-US" sz="2000" b="1" dirty="0" smtClean="0"/>
              <a:t>Other Current Asset</a:t>
            </a:r>
          </a:p>
          <a:p>
            <a:pPr lvl="1" eaLnBrk="1" hangingPunct="1">
              <a:lnSpc>
                <a:spcPct val="90000"/>
              </a:lnSpc>
              <a:spcBef>
                <a:spcPts val="600"/>
              </a:spcBef>
            </a:pPr>
            <a:r>
              <a:rPr lang="en-US" altLang="en-US" sz="2000" b="1" dirty="0" smtClean="0"/>
              <a:t>Fixed Asset</a:t>
            </a:r>
          </a:p>
          <a:p>
            <a:pPr lvl="1" eaLnBrk="1" hangingPunct="1">
              <a:lnSpc>
                <a:spcPct val="90000"/>
              </a:lnSpc>
              <a:spcBef>
                <a:spcPts val="600"/>
              </a:spcBef>
            </a:pPr>
            <a:r>
              <a:rPr lang="en-US" altLang="en-US" sz="2000" b="1" dirty="0" smtClean="0"/>
              <a:t>Other Asset</a:t>
            </a:r>
          </a:p>
          <a:p>
            <a:pPr eaLnBrk="1" hangingPunct="1">
              <a:lnSpc>
                <a:spcPct val="90000"/>
              </a:lnSpc>
              <a:spcBef>
                <a:spcPts val="600"/>
              </a:spcBef>
            </a:pPr>
            <a:endParaRPr lang="en-US" altLang="en-US" sz="2000" b="1" dirty="0" smtClean="0"/>
          </a:p>
          <a:p>
            <a:pPr eaLnBrk="1" hangingPunct="1">
              <a:lnSpc>
                <a:spcPct val="90000"/>
              </a:lnSpc>
              <a:spcBef>
                <a:spcPts val="600"/>
              </a:spcBef>
            </a:pPr>
            <a:r>
              <a:rPr lang="en-US" altLang="en-US" sz="2000" b="1" dirty="0" smtClean="0"/>
              <a:t>Liabilities:</a:t>
            </a:r>
          </a:p>
          <a:p>
            <a:pPr lvl="1" eaLnBrk="1" hangingPunct="1">
              <a:lnSpc>
                <a:spcPct val="90000"/>
              </a:lnSpc>
              <a:spcBef>
                <a:spcPts val="600"/>
              </a:spcBef>
            </a:pPr>
            <a:r>
              <a:rPr lang="en-US" altLang="en-US" sz="2000" b="1" dirty="0" smtClean="0"/>
              <a:t>Accounts Payable</a:t>
            </a:r>
          </a:p>
          <a:p>
            <a:pPr lvl="1" eaLnBrk="1" hangingPunct="1">
              <a:lnSpc>
                <a:spcPct val="90000"/>
              </a:lnSpc>
              <a:spcBef>
                <a:spcPts val="600"/>
              </a:spcBef>
            </a:pPr>
            <a:r>
              <a:rPr lang="en-US" altLang="en-US" sz="2000" b="1" dirty="0" smtClean="0"/>
              <a:t>Credit Card</a:t>
            </a:r>
          </a:p>
          <a:p>
            <a:pPr lvl="1" eaLnBrk="1" hangingPunct="1">
              <a:lnSpc>
                <a:spcPct val="90000"/>
              </a:lnSpc>
              <a:spcBef>
                <a:spcPts val="600"/>
              </a:spcBef>
            </a:pPr>
            <a:r>
              <a:rPr lang="en-US" altLang="en-US" sz="2000" b="1" dirty="0" smtClean="0"/>
              <a:t>Loan</a:t>
            </a:r>
          </a:p>
          <a:p>
            <a:pPr lvl="1" eaLnBrk="1" hangingPunct="1">
              <a:lnSpc>
                <a:spcPct val="90000"/>
              </a:lnSpc>
              <a:spcBef>
                <a:spcPts val="600"/>
              </a:spcBef>
            </a:pPr>
            <a:r>
              <a:rPr lang="en-US" altLang="en-US" sz="2000" b="1" dirty="0" smtClean="0"/>
              <a:t>Other Current Liability</a:t>
            </a:r>
          </a:p>
          <a:p>
            <a:pPr lvl="1" eaLnBrk="1" hangingPunct="1">
              <a:lnSpc>
                <a:spcPct val="90000"/>
              </a:lnSpc>
              <a:spcBef>
                <a:spcPts val="600"/>
              </a:spcBef>
            </a:pPr>
            <a:r>
              <a:rPr lang="en-US" altLang="en-US" sz="2000" b="1" dirty="0" smtClean="0"/>
              <a:t>Long Term Liability</a:t>
            </a:r>
          </a:p>
        </p:txBody>
      </p:sp>
      <p:sp>
        <p:nvSpPr>
          <p:cNvPr id="44036" name="Rectangle 5"/>
          <p:cNvSpPr>
            <a:spLocks noGrp="1" noChangeArrowheads="1"/>
          </p:cNvSpPr>
          <p:nvPr>
            <p:ph sz="half" idx="2"/>
          </p:nvPr>
        </p:nvSpPr>
        <p:spPr>
          <a:xfrm>
            <a:off x="4651375" y="1676400"/>
            <a:ext cx="4035425" cy="4525963"/>
          </a:xfrm>
        </p:spPr>
        <p:txBody>
          <a:bodyPr/>
          <a:lstStyle/>
          <a:p>
            <a:pPr eaLnBrk="1" hangingPunct="1">
              <a:spcBef>
                <a:spcPts val="600"/>
              </a:spcBef>
            </a:pPr>
            <a:r>
              <a:rPr lang="en-US" altLang="en-US" sz="2000" b="1" dirty="0" smtClean="0"/>
              <a:t>Equity</a:t>
            </a:r>
          </a:p>
          <a:p>
            <a:pPr eaLnBrk="1" hangingPunct="1">
              <a:spcBef>
                <a:spcPts val="600"/>
              </a:spcBef>
            </a:pPr>
            <a:endParaRPr lang="en-US" altLang="en-US" sz="2000" b="1" dirty="0" smtClean="0"/>
          </a:p>
          <a:p>
            <a:pPr eaLnBrk="1" hangingPunct="1">
              <a:spcBef>
                <a:spcPts val="600"/>
              </a:spcBef>
            </a:pPr>
            <a:r>
              <a:rPr lang="en-US" altLang="en-US" sz="2000" b="1" dirty="0" smtClean="0"/>
              <a:t>Income:</a:t>
            </a:r>
          </a:p>
          <a:p>
            <a:pPr lvl="1" eaLnBrk="1" hangingPunct="1">
              <a:spcBef>
                <a:spcPts val="600"/>
              </a:spcBef>
            </a:pPr>
            <a:r>
              <a:rPr lang="en-US" altLang="en-US" sz="2000" b="1" dirty="0" smtClean="0"/>
              <a:t>Income</a:t>
            </a:r>
          </a:p>
          <a:p>
            <a:pPr lvl="1" eaLnBrk="1" hangingPunct="1">
              <a:spcBef>
                <a:spcPts val="600"/>
              </a:spcBef>
            </a:pPr>
            <a:r>
              <a:rPr lang="en-US" altLang="en-US" sz="2000" b="1" dirty="0" smtClean="0"/>
              <a:t>Other Income</a:t>
            </a:r>
          </a:p>
          <a:p>
            <a:pPr eaLnBrk="1" hangingPunct="1">
              <a:spcBef>
                <a:spcPts val="600"/>
              </a:spcBef>
            </a:pPr>
            <a:endParaRPr lang="en-US" altLang="en-US" sz="2000" b="1" dirty="0" smtClean="0"/>
          </a:p>
          <a:p>
            <a:pPr eaLnBrk="1" hangingPunct="1">
              <a:spcBef>
                <a:spcPts val="600"/>
              </a:spcBef>
            </a:pPr>
            <a:r>
              <a:rPr lang="en-US" altLang="en-US" sz="2000" b="1" dirty="0" smtClean="0"/>
              <a:t>Expenses:</a:t>
            </a:r>
          </a:p>
          <a:p>
            <a:pPr lvl="1" eaLnBrk="1" hangingPunct="1">
              <a:spcBef>
                <a:spcPts val="600"/>
              </a:spcBef>
            </a:pPr>
            <a:r>
              <a:rPr lang="en-US" altLang="en-US" sz="2000" b="1" dirty="0" smtClean="0"/>
              <a:t>Expense</a:t>
            </a:r>
          </a:p>
          <a:p>
            <a:pPr lvl="1" eaLnBrk="1" hangingPunct="1">
              <a:spcBef>
                <a:spcPts val="600"/>
              </a:spcBef>
            </a:pPr>
            <a:r>
              <a:rPr lang="en-US" altLang="en-US" sz="2000" b="1" dirty="0" smtClean="0"/>
              <a:t>Other Expense</a:t>
            </a:r>
          </a:p>
          <a:p>
            <a:pPr lvl="1" eaLnBrk="1" hangingPunct="1">
              <a:spcBef>
                <a:spcPts val="600"/>
              </a:spcBef>
            </a:pPr>
            <a:r>
              <a:rPr lang="en-US" altLang="en-US" sz="2000" b="1" dirty="0" smtClean="0"/>
              <a:t>Cost of Goods Sold</a:t>
            </a:r>
          </a:p>
          <a:p>
            <a:pPr eaLnBrk="1" hangingPunct="1">
              <a:spcBef>
                <a:spcPts val="600"/>
              </a:spcBef>
              <a:buFontTx/>
              <a:buNone/>
            </a:pPr>
            <a:endParaRPr lang="en-US" altLang="en-US" sz="2000" b="1" dirty="0" smtClean="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8qQI8YVvUUCIGHXFSog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wnM.iqjF0Grn40mnQDxv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Wt64dHbHPEebH2POvxT1P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ntuit Template_v1_040308">
  <a:themeElements>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fontScheme name="Intuit Template_v1_040308">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lnDef>
  </a:objectDefaults>
  <a:extraClrSchemeLst>
    <a:extraClrScheme>
      <a:clrScheme name="Intuit Template_v1_0403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uit Template_v1_040308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uit Template_v1_040308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uit Template_v1_040308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uit Template_v1_040308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uit Template_v1_040308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uit Template_v1_040308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uit Template_v1_040308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uit Template_v1_040308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uit Template_v1_040308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uit Template_v1_040308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uit Template_v1_040308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Expenses-14</Template>
  <TotalTime>5273</TotalTime>
  <Words>827</Words>
  <Application>Microsoft Office PowerPoint</Application>
  <PresentationFormat>On-screen Show (4:3)</PresentationFormat>
  <Paragraphs>192</Paragraphs>
  <Slides>36</Slides>
  <Notes>36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38" baseType="lpstr">
      <vt:lpstr>Intuit Template_v1_040308</vt:lpstr>
      <vt:lpstr>TCLayout.ActiveDocument.1</vt:lpstr>
      <vt:lpstr>Company File Setup</vt:lpstr>
      <vt:lpstr>Topics</vt:lpstr>
      <vt:lpstr>Topics (cont.)</vt:lpstr>
      <vt:lpstr>12-Step Process</vt:lpstr>
      <vt:lpstr>12-Step Process (cont.)</vt:lpstr>
      <vt:lpstr>Choosing a Start Date: Step 1</vt:lpstr>
      <vt:lpstr>Creating the File: Step 2</vt:lpstr>
      <vt:lpstr>Setting Up the Chart of Accounts: Step 3</vt:lpstr>
      <vt:lpstr>Account Types</vt:lpstr>
      <vt:lpstr>Activating Account Numbers</vt:lpstr>
      <vt:lpstr>Adding Accounts</vt:lpstr>
      <vt:lpstr>Adding Accounts</vt:lpstr>
      <vt:lpstr>Adding Subaccounts</vt:lpstr>
      <vt:lpstr>Removing Accounts from the Chart of Accounts</vt:lpstr>
      <vt:lpstr>Deleting Accounts – Option 1</vt:lpstr>
      <vt:lpstr>Deactivating Accounts – Option 2</vt:lpstr>
      <vt:lpstr>Merging Accounts – Option 3</vt:lpstr>
      <vt:lpstr>Reordering the Account List</vt:lpstr>
      <vt:lpstr>Setting Up Opening Balances: Step 4</vt:lpstr>
      <vt:lpstr>Gathering Your Information</vt:lpstr>
      <vt:lpstr>Entering the Opening Balances: Step 4 (cont.)</vt:lpstr>
      <vt:lpstr>Directly Editing the Account</vt:lpstr>
      <vt:lpstr>Using a General Journal Entry</vt:lpstr>
      <vt:lpstr>Understanding Opening Balance Equity</vt:lpstr>
      <vt:lpstr>Entering Open Items: Step 5</vt:lpstr>
      <vt:lpstr>Entering Year-to-Date Income and Expenses: Step 6</vt:lpstr>
      <vt:lpstr>Sales Tax Adjustment: Step 7</vt:lpstr>
      <vt:lpstr>Adjusting Inventory: Step 8</vt:lpstr>
      <vt:lpstr>Setup Payroll Information: Step 9  </vt:lpstr>
      <vt:lpstr>Verifying your Trial Balance: Step 10</vt:lpstr>
      <vt:lpstr>Closing Opening Balance: Step 11</vt:lpstr>
      <vt:lpstr>Setting the Closing Date and Backing up the File: Step 12</vt:lpstr>
      <vt:lpstr>Setting Up Users in the Company File</vt:lpstr>
      <vt:lpstr>Multi-User and Single-User Mode</vt:lpstr>
      <vt:lpstr>Summary of Key Points</vt:lpstr>
      <vt:lpstr>Summary of Key Points (cont.)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 Company File Setup and Maintenance</dc:title>
  <dc:creator>The Sleeter Group, Inc.</dc:creator>
  <cp:lastModifiedBy>brewster</cp:lastModifiedBy>
  <cp:revision>238</cp:revision>
  <dcterms:created xsi:type="dcterms:W3CDTF">2004-06-09T20:57:46Z</dcterms:created>
  <dcterms:modified xsi:type="dcterms:W3CDTF">2013-10-25T16:54:06Z</dcterms:modified>
</cp:coreProperties>
</file>